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1" r:id="rId1"/>
  </p:sldMasterIdLst>
  <p:notesMasterIdLst>
    <p:notesMasterId r:id="rId34"/>
  </p:notesMasterIdLst>
  <p:handoutMasterIdLst>
    <p:handoutMasterId r:id="rId35"/>
  </p:handoutMasterIdLst>
  <p:sldIdLst>
    <p:sldId id="719" r:id="rId2"/>
    <p:sldId id="730" r:id="rId3"/>
    <p:sldId id="756" r:id="rId4"/>
    <p:sldId id="731" r:id="rId5"/>
    <p:sldId id="732" r:id="rId6"/>
    <p:sldId id="733" r:id="rId7"/>
    <p:sldId id="734" r:id="rId8"/>
    <p:sldId id="735" r:id="rId9"/>
    <p:sldId id="736" r:id="rId10"/>
    <p:sldId id="737" r:id="rId11"/>
    <p:sldId id="738" r:id="rId12"/>
    <p:sldId id="739" r:id="rId13"/>
    <p:sldId id="740" r:id="rId14"/>
    <p:sldId id="742" r:id="rId15"/>
    <p:sldId id="761" r:id="rId16"/>
    <p:sldId id="759" r:id="rId17"/>
    <p:sldId id="744" r:id="rId18"/>
    <p:sldId id="745" r:id="rId19"/>
    <p:sldId id="746" r:id="rId20"/>
    <p:sldId id="760" r:id="rId21"/>
    <p:sldId id="755" r:id="rId22"/>
    <p:sldId id="758" r:id="rId23"/>
    <p:sldId id="748" r:id="rId24"/>
    <p:sldId id="749" r:id="rId25"/>
    <p:sldId id="753" r:id="rId26"/>
    <p:sldId id="750" r:id="rId27"/>
    <p:sldId id="763" r:id="rId28"/>
    <p:sldId id="764" r:id="rId29"/>
    <p:sldId id="765" r:id="rId30"/>
    <p:sldId id="752" r:id="rId31"/>
    <p:sldId id="754" r:id="rId32"/>
    <p:sldId id="718"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FFCC"/>
    <a:srgbClr val="00849D"/>
    <a:srgbClr val="FFFFFF"/>
    <a:srgbClr val="CCFFFF"/>
    <a:srgbClr val="D2DEEF"/>
    <a:srgbClr val="FFCC99"/>
    <a:srgbClr val="B8B6D8"/>
    <a:srgbClr val="C9C8E2"/>
    <a:srgbClr val="68A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74D53-5A87-40A1-B756-1951CEE42B43}" v="11" dt="2024-05-21T05:07:39.95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194" autoAdjust="0"/>
  </p:normalViewPr>
  <p:slideViewPr>
    <p:cSldViewPr snapToGrid="0">
      <p:cViewPr varScale="1">
        <p:scale>
          <a:sx n="109" d="100"/>
          <a:sy n="109"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2024/5/21</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2024/5/21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28</a:t>
            </a:fld>
            <a:endParaRPr kumimoji="1" lang="ja-JP" altLang="en-US"/>
          </a:p>
        </p:txBody>
      </p:sp>
    </p:spTree>
    <p:extLst>
      <p:ext uri="{BB962C8B-B14F-4D97-AF65-F5344CB8AC3E}">
        <p14:creationId xmlns:p14="http://schemas.microsoft.com/office/powerpoint/2010/main" val="1490195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875883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11</a:t>
            </a:fld>
            <a:endParaRPr kumimoji="1" lang="ja-JP" altLang="en-US"/>
          </a:p>
        </p:txBody>
      </p:sp>
    </p:spTree>
    <p:extLst>
      <p:ext uri="{BB962C8B-B14F-4D97-AF65-F5344CB8AC3E}">
        <p14:creationId xmlns:p14="http://schemas.microsoft.com/office/powerpoint/2010/main" val="24106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377172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F85286-693C-933D-CC31-D9260A184F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5061" y="6581775"/>
            <a:ext cx="762000" cy="14269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3"/>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37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hyperlink" Target="https://www.openchainproject.org/license-compliance"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openchainproject.org/checklist-iso-5230-2020" TargetMode="External"/><Relationship Id="rId5" Type="http://schemas.openxmlformats.org/officeDocument/2006/relationships/image" Target="../media/image15.png"/><Relationship Id="rId4" Type="http://schemas.openxmlformats.org/officeDocument/2006/relationships/hyperlink" Target="https://www.openchainproject.org/partner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telco" TargetMode="External"/><Relationship Id="rId3" Type="http://schemas.openxmlformats.org/officeDocument/2006/relationships/image" Target="../media/image21.png"/><Relationship Id="rId7" Type="http://schemas.openxmlformats.org/officeDocument/2006/relationships/hyperlink" Target="https://groups.io/g/oss-based-compliance-tooling" TargetMode="External"/><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roups.io/g/openchain-automotive-work-group" TargetMode="External"/><Relationship Id="rId11" Type="http://schemas.openxmlformats.org/officeDocument/2006/relationships/hyperlink" Target="https://lists.openchainproject.org/g/partners" TargetMode="External"/><Relationship Id="rId5" Type="http://schemas.openxmlformats.org/officeDocument/2006/relationships/hyperlink" Target="https://lists.openchainproject.org/g/main" TargetMode="External"/><Relationship Id="rId10" Type="http://schemas.openxmlformats.org/officeDocument/2006/relationships/hyperlink" Target="https://lists.openchainproject.org/g/specification" TargetMode="External"/><Relationship Id="rId4" Type="http://schemas.openxmlformats.org/officeDocument/2006/relationships/image" Target="../media/image22.png"/><Relationship Id="rId9" Type="http://schemas.openxmlformats.org/officeDocument/2006/relationships/hyperlink" Target="https://lists.openchainproject.org/g/edu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openchainproject.org/partners"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openchainproject.org/community-of-conformance"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tmp"/><Relationship Id="rId7" Type="http://schemas.openxmlformats.org/officeDocument/2006/relationships/image" Target="../media/image40.tm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png"/><Relationship Id="rId4" Type="http://schemas.openxmlformats.org/officeDocument/2006/relationships/image" Target="../media/image37.tmp"/></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OpenChain-Project/OpenChain-JWG/tree/master/CaseStudy/OpenChain_Industry_Survey/202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sbom+subscribe@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education+subscribe@lists.openchainproject.org" TargetMode="External"/><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mailto:japan-sg-faq+subscribe@lists.openchainproject.org" TargetMode="External"/><Relationship Id="rId11" Type="http://schemas.openxmlformats.org/officeDocument/2006/relationships/hyperlink" Target="https://join.slack.com/t/openchain-japanwg/shared_invite/zt-2f9lbstd0-D__Jkfs_kwnyGhD0x7tTkw" TargetMode="External"/><Relationship Id="rId5" Type="http://schemas.openxmlformats.org/officeDocument/2006/relationships/hyperlink" Target="mailto:japan-sg-planning+subscribe@lists.openchainproject.org" TargetMode="External"/><Relationship Id="rId10" Type="http://schemas.openxmlformats.org/officeDocument/2006/relationships/hyperlink" Target="mailto:japan-sg-ospo+subscribe@lists.openchainproject.org" TargetMode="External"/><Relationship Id="rId4" Type="http://schemas.openxmlformats.org/officeDocument/2006/relationships/hyperlink" Target="mailto:japan-wg+subscribe@lists.openchainproject.org" TargetMode="External"/><Relationship Id="rId9" Type="http://schemas.openxmlformats.org/officeDocument/2006/relationships/hyperlink" Target="mailto:japan-sg-automation+subscribe@lists.openchainproject.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linuxfoundation.org/"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a:cs typeface="Segoe UI" panose="020B0502040204020203" pitchFamily="34" charset="0"/>
              </a:rPr>
              <a:t>OpenChain</a:t>
            </a:r>
            <a:r>
              <a:rPr lang="ja-JP" altLang="en-US" sz="3600" b="1">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a:solidFill>
                  <a:schemeClr val="tx1">
                    <a:lumMod val="75000"/>
                    <a:lumOff val="25000"/>
                  </a:schemeClr>
                </a:solidFill>
                <a:cs typeface="Segoe UI" panose="020B0502040204020203" pitchFamily="34" charset="0"/>
              </a:rPr>
              <a:t>2024.6.27</a:t>
            </a:r>
            <a:endParaRPr kumimoji="1" lang="en-US" altLang="ja-JP" dirty="0">
              <a:solidFill>
                <a:schemeClr val="tx1">
                  <a:lumMod val="75000"/>
                  <a:lumOff val="25000"/>
                </a:schemeClr>
              </a:solidFill>
              <a:cs typeface="Segoe UI" panose="020B0502040204020203" pitchFamily="34" charset="0"/>
            </a:endParaRPr>
          </a:p>
          <a:p>
            <a:pPr marL="0" indent="0">
              <a:buNone/>
            </a:pPr>
            <a:r>
              <a:rPr kumimoji="1" lang="en-US" altLang="ja-JP" dirty="0" err="1">
                <a:solidFill>
                  <a:schemeClr val="tx1">
                    <a:lumMod val="75000"/>
                    <a:lumOff val="25000"/>
                  </a:schemeClr>
                </a:solidFill>
                <a:cs typeface="Segoe UI" panose="020B0502040204020203" pitchFamily="34" charset="0"/>
              </a:rPr>
              <a:t>OpenChain</a:t>
            </a:r>
            <a:r>
              <a:rPr kumimoji="1" lang="en-US" altLang="ja-JP" dirty="0">
                <a:solidFill>
                  <a:schemeClr val="tx1">
                    <a:lumMod val="75000"/>
                    <a:lumOff val="25000"/>
                  </a:schemeClr>
                </a:solidFill>
                <a:cs typeface="Segoe UI" panose="020B0502040204020203" pitchFamily="34" charset="0"/>
              </a:rPr>
              <a:t>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https://www.openchainproject.org/license-compliance</a:t>
            </a:r>
            <a:endParaRPr lang="en-US" altLang="ja-JP"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3840860"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sp>
        <p:nvSpPr>
          <p:cNvPr id="21" name="正方形/長方形 20">
            <a:extLst>
              <a:ext uri="{FF2B5EF4-FFF2-40B4-BE49-F238E27FC236}">
                <a16:creationId xmlns:a16="http://schemas.microsoft.com/office/drawing/2014/main" id="{6A71369A-582F-42F0-B329-B104E3731EA6}"/>
              </a:ext>
            </a:extLst>
          </p:cNvPr>
          <p:cNvSpPr/>
          <p:nvPr/>
        </p:nvSpPr>
        <p:spPr>
          <a:xfrm>
            <a:off x="9102967" y="5311010"/>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pic>
        <p:nvPicPr>
          <p:cNvPr id="9" name="図 8">
            <a:extLst>
              <a:ext uri="{FF2B5EF4-FFF2-40B4-BE49-F238E27FC236}">
                <a16:creationId xmlns:a16="http://schemas.microsoft.com/office/drawing/2014/main" id="{149B28C3-0857-EE1C-2C31-87BA9AC4B5D6}"/>
              </a:ext>
            </a:extLst>
          </p:cNvPr>
          <p:cNvPicPr>
            <a:picLocks noChangeAspect="1"/>
          </p:cNvPicPr>
          <p:nvPr/>
        </p:nvPicPr>
        <p:blipFill>
          <a:blip r:embed="rId5"/>
          <a:stretch>
            <a:fillRect/>
          </a:stretch>
        </p:blipFill>
        <p:spPr>
          <a:xfrm>
            <a:off x="8361245" y="1619913"/>
            <a:ext cx="3704091" cy="3521412"/>
          </a:xfrm>
          <a:prstGeom prst="rect">
            <a:avLst/>
          </a:prstGeom>
          <a:ln>
            <a:solidFill>
              <a:srgbClr val="0070C0"/>
            </a:solidFill>
          </a:ln>
        </p:spPr>
      </p:pic>
      <p:sp>
        <p:nvSpPr>
          <p:cNvPr id="15" name="角丸四角形 9">
            <a:extLst>
              <a:ext uri="{FF2B5EF4-FFF2-40B4-BE49-F238E27FC236}">
                <a16:creationId xmlns:a16="http://schemas.microsoft.com/office/drawing/2014/main" id="{A58D8DEA-3C8F-69D0-9E37-32489E37515F}"/>
              </a:ext>
            </a:extLst>
          </p:cNvPr>
          <p:cNvSpPr/>
          <p:nvPr/>
        </p:nvSpPr>
        <p:spPr>
          <a:xfrm>
            <a:off x="9102967" y="4015819"/>
            <a:ext cx="2190783" cy="82955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16" name="正方形/長方形 15">
            <a:extLst>
              <a:ext uri="{FF2B5EF4-FFF2-40B4-BE49-F238E27FC236}">
                <a16:creationId xmlns:a16="http://schemas.microsoft.com/office/drawing/2014/main" id="{278B58EE-4B52-27CD-1F3A-1B4404C2DD6D}"/>
              </a:ext>
            </a:extLst>
          </p:cNvPr>
          <p:cNvSpPr/>
          <p:nvPr/>
        </p:nvSpPr>
        <p:spPr>
          <a:xfrm>
            <a:off x="8258106" y="1330011"/>
            <a:ext cx="3850704" cy="276999"/>
          </a:xfrm>
          <a:prstGeom prst="rect">
            <a:avLst/>
          </a:prstGeom>
        </p:spPr>
        <p:txBody>
          <a:bodyPr wrap="square">
            <a:spAutoFit/>
          </a:bodyPr>
          <a:lstStyle/>
          <a:p>
            <a:r>
              <a:rPr lang="en-US" altLang="ja-JP" sz="1200" dirty="0">
                <a:cs typeface="Segoe UI Light" panose="020B0502040204020203" pitchFamily="34" charset="0"/>
                <a:hlinkClick r:id="rId2"/>
              </a:rPr>
              <a:t>https://www.openchainproject.org/license-compliance</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0844717-B1B0-12CC-3B96-A6CF63FC77AD}"/>
              </a:ext>
            </a:extLst>
          </p:cNvPr>
          <p:cNvPicPr>
            <a:picLocks noChangeAspect="1"/>
          </p:cNvPicPr>
          <p:nvPr/>
        </p:nvPicPr>
        <p:blipFill rotWithShape="1">
          <a:blip r:embed="rId3"/>
          <a:srcRect l="1907" r="2646"/>
          <a:stretch/>
        </p:blipFill>
        <p:spPr>
          <a:xfrm>
            <a:off x="6782783" y="3012982"/>
            <a:ext cx="4662000" cy="2940805"/>
          </a:xfrm>
          <a:prstGeom prst="rect">
            <a:avLst/>
          </a:prstGeom>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646331"/>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a:t>
            </a:r>
            <a:endParaRPr lang="en-US" altLang="ja-JP" dirty="0">
              <a:ea typeface="+mj-ea"/>
              <a:cs typeface="Segoe UI Light" panose="020B0502040204020203" pitchFamily="34" charset="0"/>
            </a:endParaRPr>
          </a:p>
          <a:p>
            <a:pPr algn="ctr"/>
            <a:r>
              <a:rPr lang="ja-JP" altLang="en-US" dirty="0">
                <a:ea typeface="+mj-ea"/>
                <a:cs typeface="Segoe UI Light" panose="020B0502040204020203" pitchFamily="34" charset="0"/>
              </a:rPr>
              <a:t>質問に回答し、結果を</a:t>
            </a:r>
            <a:r>
              <a:rPr lang="en-US" altLang="ja-JP" dirty="0">
                <a:ea typeface="+mj-ea"/>
                <a:cs typeface="Segoe UI Light" panose="020B0502040204020203" pitchFamily="34" charset="0"/>
              </a:rPr>
              <a:t>Submit</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1" name="テキスト ボックス 10">
            <a:extLst>
              <a:ext uri="{FF2B5EF4-FFF2-40B4-BE49-F238E27FC236}">
                <a16:creationId xmlns:a16="http://schemas.microsoft.com/office/drawing/2014/main" id="{212DE5B7-599C-5F36-0760-79FB60A903A5}"/>
              </a:ext>
            </a:extLst>
          </p:cNvPr>
          <p:cNvSpPr txBox="1"/>
          <p:nvPr/>
        </p:nvSpPr>
        <p:spPr>
          <a:xfrm>
            <a:off x="8591759" y="5990006"/>
            <a:ext cx="2888932" cy="261610"/>
          </a:xfrm>
          <a:prstGeom prst="rect">
            <a:avLst/>
          </a:prstGeom>
          <a:noFill/>
        </p:spPr>
        <p:txBody>
          <a:bodyPr wrap="none" rtlCol="0">
            <a:spAutoFit/>
          </a:bodyPr>
          <a:lstStyle/>
          <a:p>
            <a:r>
              <a:rPr kumimoji="1" lang="en-US" altLang="ja-JP" sz="1100" dirty="0">
                <a:hlinkClick r:id="rId4"/>
              </a:rPr>
              <a:t>https://www.openchainproject.org/partners</a:t>
            </a:r>
            <a:endParaRPr kumimoji="1" lang="ja-JP" altLang="en-US" sz="1100" dirty="0"/>
          </a:p>
        </p:txBody>
      </p:sp>
      <p:pic>
        <p:nvPicPr>
          <p:cNvPr id="6" name="図 5">
            <a:extLst>
              <a:ext uri="{FF2B5EF4-FFF2-40B4-BE49-F238E27FC236}">
                <a16:creationId xmlns:a16="http://schemas.microsoft.com/office/drawing/2014/main" id="{7AFFC630-9A29-B50B-3309-34C82606218A}"/>
              </a:ext>
            </a:extLst>
          </p:cNvPr>
          <p:cNvPicPr>
            <a:picLocks noChangeAspect="1"/>
          </p:cNvPicPr>
          <p:nvPr/>
        </p:nvPicPr>
        <p:blipFill>
          <a:blip r:embed="rId5"/>
          <a:stretch>
            <a:fillRect/>
          </a:stretch>
        </p:blipFill>
        <p:spPr>
          <a:xfrm>
            <a:off x="2314581" y="3194959"/>
            <a:ext cx="2135702" cy="2795047"/>
          </a:xfrm>
          <a:prstGeom prst="rect">
            <a:avLst/>
          </a:prstGeom>
        </p:spPr>
      </p:pic>
      <p:sp>
        <p:nvSpPr>
          <p:cNvPr id="7" name="正方形/長方形 6">
            <a:extLst>
              <a:ext uri="{FF2B5EF4-FFF2-40B4-BE49-F238E27FC236}">
                <a16:creationId xmlns:a16="http://schemas.microsoft.com/office/drawing/2014/main" id="{6FBA89EB-B2E2-D388-BE25-CF990EEDA7D2}"/>
              </a:ext>
            </a:extLst>
          </p:cNvPr>
          <p:cNvSpPr/>
          <p:nvPr/>
        </p:nvSpPr>
        <p:spPr>
          <a:xfrm>
            <a:off x="1272654" y="6022272"/>
            <a:ext cx="4219556" cy="276999"/>
          </a:xfrm>
          <a:prstGeom prst="rect">
            <a:avLst/>
          </a:prstGeom>
        </p:spPr>
        <p:txBody>
          <a:bodyPr wrap="square">
            <a:spAutoFit/>
          </a:bodyPr>
          <a:lstStyle/>
          <a:p>
            <a:r>
              <a:rPr lang="en-US" altLang="ja-JP" sz="1200" dirty="0">
                <a:cs typeface="Segoe UI Light" panose="020B0502040204020203" pitchFamily="34" charset="0"/>
                <a:hlinkClick r:id="rId6"/>
              </a:rPr>
              <a:t>https://www.openchainproject.org/checklist-iso-5230-2020</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661E00A-7C1A-5C44-E9B3-6E3EA6111F47}"/>
              </a:ext>
            </a:extLst>
          </p:cNvPr>
          <p:cNvPicPr>
            <a:picLocks noChangeAspect="1"/>
          </p:cNvPicPr>
          <p:nvPr/>
        </p:nvPicPr>
        <p:blipFill>
          <a:blip r:embed="rId2"/>
          <a:stretch>
            <a:fillRect/>
          </a:stretch>
        </p:blipFill>
        <p:spPr>
          <a:xfrm>
            <a:off x="629672" y="2085794"/>
            <a:ext cx="5339627" cy="3834000"/>
          </a:xfrm>
          <a:prstGeom prst="rect">
            <a:avLst/>
          </a:prstGeom>
          <a:ln w="28575">
            <a:solidFill>
              <a:srgbClr val="0070C0"/>
            </a:solidFill>
          </a:ln>
        </p:spPr>
      </p:pic>
      <p:pic>
        <p:nvPicPr>
          <p:cNvPr id="15" name="図 14">
            <a:extLst>
              <a:ext uri="{FF2B5EF4-FFF2-40B4-BE49-F238E27FC236}">
                <a16:creationId xmlns:a16="http://schemas.microsoft.com/office/drawing/2014/main" id="{45787ADE-EC13-E6C2-FFCE-2BC4E9D65B5D}"/>
              </a:ext>
            </a:extLst>
          </p:cNvPr>
          <p:cNvPicPr>
            <a:picLocks noChangeAspect="1"/>
          </p:cNvPicPr>
          <p:nvPr/>
        </p:nvPicPr>
        <p:blipFill>
          <a:blip r:embed="rId3"/>
          <a:stretch>
            <a:fillRect/>
          </a:stretch>
        </p:blipFill>
        <p:spPr>
          <a:xfrm>
            <a:off x="6335215" y="2085794"/>
            <a:ext cx="5333007" cy="3834000"/>
          </a:xfrm>
          <a:prstGeom prst="rect">
            <a:avLst/>
          </a:prstGeom>
          <a:ln w="28575">
            <a:solidFill>
              <a:srgbClr val="0070C0"/>
            </a:solidFill>
          </a:ln>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967795656"/>
              </p:ext>
            </p:extLst>
          </p:nvPr>
        </p:nvGraphicFramePr>
        <p:xfrm>
          <a:off x="234052" y="2483202"/>
          <a:ext cx="2340000" cy="3718560"/>
        </p:xfrm>
        <a:graphic>
          <a:graphicData uri="http://schemas.openxmlformats.org/drawingml/2006/table">
            <a:tbl>
              <a:tblPr firstRow="1" bandRow="1">
                <a:tableStyleId>{2D5ABB26-0587-4C30-8999-92F81FD0307C}</a:tableStyleId>
              </a:tblPr>
              <a:tblGrid>
                <a:gridCol w="845212">
                  <a:extLst>
                    <a:ext uri="{9D8B030D-6E8A-4147-A177-3AD203B41FA5}">
                      <a16:colId xmlns:a16="http://schemas.microsoft.com/office/drawing/2014/main" val="3035973476"/>
                    </a:ext>
                  </a:extLst>
                </a:gridCol>
                <a:gridCol w="1494788">
                  <a:extLst>
                    <a:ext uri="{9D8B030D-6E8A-4147-A177-3AD203B41FA5}">
                      <a16:colId xmlns:a16="http://schemas.microsoft.com/office/drawing/2014/main" val="2128274504"/>
                    </a:ext>
                  </a:extLst>
                </a:gridCol>
              </a:tblGrid>
              <a:tr h="221960">
                <a:tc>
                  <a:txBody>
                    <a:bodyPr/>
                    <a:lstStyle/>
                    <a:p>
                      <a:r>
                        <a:rPr kumimoji="1" lang="en-US" altLang="ja-JP" sz="1000" b="0" dirty="0"/>
                        <a:t>2020/12/01</a:t>
                      </a:r>
                      <a:endParaRPr kumimoji="1" lang="ja-JP" altLang="en-US" sz="1000" b="0" dirty="0">
                        <a:latin typeface="+mn-lt"/>
                      </a:endParaRPr>
                    </a:p>
                  </a:txBody>
                  <a:tcPr anchor="ctr"/>
                </a:tc>
                <a:tc>
                  <a:txBody>
                    <a:bodyPr/>
                    <a:lstStyle/>
                    <a:p>
                      <a:r>
                        <a:rPr kumimoji="1" lang="ja-JP" altLang="en-US" sz="1000" b="0" dirty="0"/>
                        <a:t>トヨタ自動車</a:t>
                      </a:r>
                      <a:endParaRPr kumimoji="1" lang="ja-JP" altLang="en-US" sz="1000" b="0" dirty="0">
                        <a:latin typeface="+mn-lt"/>
                      </a:endParaRPr>
                    </a:p>
                  </a:txBody>
                  <a:tcPr anchor="ctr"/>
                </a:tc>
                <a:extLst>
                  <a:ext uri="{0D108BD9-81ED-4DB2-BD59-A6C34878D82A}">
                    <a16:rowId xmlns:a16="http://schemas.microsoft.com/office/drawing/2014/main" val="2262074657"/>
                  </a:ext>
                </a:extLst>
              </a:tr>
              <a:tr h="221960">
                <a:tc>
                  <a:txBody>
                    <a:bodyPr/>
                    <a:lstStyle/>
                    <a:p>
                      <a:r>
                        <a:rPr kumimoji="1" lang="en-US" altLang="ja-JP" sz="1000" b="0" dirty="0"/>
                        <a:t>2020/12/15</a:t>
                      </a:r>
                      <a:endParaRPr kumimoji="1" lang="ja-JP" altLang="en-US" sz="1000" b="0" dirty="0">
                        <a:latin typeface="+mn-lt"/>
                      </a:endParaRPr>
                    </a:p>
                  </a:txBody>
                  <a:tcPr anchor="ctr"/>
                </a:tc>
                <a:tc>
                  <a:txBody>
                    <a:bodyPr/>
                    <a:lstStyle/>
                    <a:p>
                      <a:r>
                        <a:rPr kumimoji="1" lang="en-US" altLang="ja-JP" sz="1000" b="0" dirty="0"/>
                        <a:t>NCSOFT</a:t>
                      </a:r>
                      <a:endParaRPr kumimoji="1" lang="ja-JP" altLang="en-US" sz="1000" b="0" dirty="0">
                        <a:latin typeface="+mn-lt"/>
                      </a:endParaRPr>
                    </a:p>
                  </a:txBody>
                  <a:tcPr anchor="ctr"/>
                </a:tc>
                <a:extLst>
                  <a:ext uri="{0D108BD9-81ED-4DB2-BD59-A6C34878D82A}">
                    <a16:rowId xmlns:a16="http://schemas.microsoft.com/office/drawing/2014/main" val="2092766118"/>
                  </a:ext>
                </a:extLst>
              </a:tr>
              <a:tr h="221960">
                <a:tc>
                  <a:txBody>
                    <a:bodyPr/>
                    <a:lstStyle/>
                    <a:p>
                      <a:r>
                        <a:rPr kumimoji="1" lang="en-US" altLang="ja-JP" sz="1000" b="0" dirty="0"/>
                        <a:t>2020/12/17</a:t>
                      </a:r>
                      <a:endParaRPr kumimoji="1" lang="en-US" altLang="ja-JP" sz="1000" b="0" dirty="0">
                        <a:latin typeface="+mn-lt"/>
                      </a:endParaRPr>
                    </a:p>
                  </a:txBody>
                  <a:tcPr anchor="ctr"/>
                </a:tc>
                <a:tc>
                  <a:txBody>
                    <a:bodyPr/>
                    <a:lstStyle/>
                    <a:p>
                      <a:r>
                        <a:rPr kumimoji="1" lang="en-US" altLang="ja-JP" sz="1000" b="0" dirty="0"/>
                        <a:t>Cisco</a:t>
                      </a:r>
                      <a:endParaRPr kumimoji="1" lang="ja-JP" altLang="en-US" sz="1000" b="0" dirty="0">
                        <a:latin typeface="+mn-lt"/>
                      </a:endParaRPr>
                    </a:p>
                  </a:txBody>
                  <a:tcPr anchor="ctr"/>
                </a:tc>
                <a:extLst>
                  <a:ext uri="{0D108BD9-81ED-4DB2-BD59-A6C34878D82A}">
                    <a16:rowId xmlns:a16="http://schemas.microsoft.com/office/drawing/2014/main" val="444808631"/>
                  </a:ext>
                </a:extLst>
              </a:tr>
              <a:tr h="221960">
                <a:tc>
                  <a:txBody>
                    <a:bodyPr/>
                    <a:lstStyle/>
                    <a:p>
                      <a:r>
                        <a:rPr kumimoji="1" lang="en-US" altLang="ja-JP" sz="1000" b="0" dirty="0"/>
                        <a:t>2021/01/13</a:t>
                      </a:r>
                      <a:endParaRPr kumimoji="1" lang="ja-JP" altLang="en-US" sz="1000" b="0" dirty="0">
                        <a:latin typeface="+mn-lt"/>
                      </a:endParaRPr>
                    </a:p>
                  </a:txBody>
                  <a:tcPr anchor="ctr"/>
                </a:tc>
                <a:tc>
                  <a:txBody>
                    <a:bodyPr/>
                    <a:lstStyle/>
                    <a:p>
                      <a:r>
                        <a:rPr kumimoji="1" lang="en-US" altLang="ja-JP" sz="1000" b="0" dirty="0"/>
                        <a:t>NTT</a:t>
                      </a:r>
                      <a:r>
                        <a:rPr kumimoji="1" lang="ja-JP" altLang="en-US" sz="1000" b="0" dirty="0"/>
                        <a:t>データ</a:t>
                      </a:r>
                      <a:endParaRPr kumimoji="1" lang="ja-JP" altLang="en-US" sz="1000" b="0" dirty="0">
                        <a:latin typeface="+mn-lt"/>
                      </a:endParaRPr>
                    </a:p>
                  </a:txBody>
                  <a:tcPr anchor="ctr"/>
                </a:tc>
                <a:extLst>
                  <a:ext uri="{0D108BD9-81ED-4DB2-BD59-A6C34878D82A}">
                    <a16:rowId xmlns:a16="http://schemas.microsoft.com/office/drawing/2014/main" val="2639739016"/>
                  </a:ext>
                </a:extLst>
              </a:tr>
              <a:tr h="221960">
                <a:tc>
                  <a:txBody>
                    <a:bodyPr/>
                    <a:lstStyle/>
                    <a:p>
                      <a:r>
                        <a:rPr kumimoji="1" lang="en-US" altLang="ja-JP" sz="1000" b="0" dirty="0"/>
                        <a:t>2021/02/01</a:t>
                      </a:r>
                      <a:endParaRPr kumimoji="1" lang="ja-JP" altLang="en-US" sz="1000" b="0" dirty="0">
                        <a:latin typeface="+mn-lt"/>
                      </a:endParaRPr>
                    </a:p>
                  </a:txBody>
                  <a:tcPr anchor="ctr"/>
                </a:tc>
                <a:tc>
                  <a:txBody>
                    <a:bodyPr/>
                    <a:lstStyle/>
                    <a:p>
                      <a:r>
                        <a:rPr kumimoji="1" lang="en-US" altLang="ja-JP" sz="1000" b="0" dirty="0"/>
                        <a:t>Microsoft</a:t>
                      </a:r>
                      <a:endParaRPr kumimoji="1" lang="ja-JP" altLang="en-US" sz="1000" b="0" dirty="0">
                        <a:latin typeface="+mn-lt"/>
                      </a:endParaRPr>
                    </a:p>
                  </a:txBody>
                  <a:tcPr anchor="ctr"/>
                </a:tc>
                <a:extLst>
                  <a:ext uri="{0D108BD9-81ED-4DB2-BD59-A6C34878D82A}">
                    <a16:rowId xmlns:a16="http://schemas.microsoft.com/office/drawing/2014/main" val="2794214248"/>
                  </a:ext>
                </a:extLst>
              </a:tr>
              <a:tr h="221960">
                <a:tc>
                  <a:txBody>
                    <a:bodyPr/>
                    <a:lstStyle/>
                    <a:p>
                      <a:r>
                        <a:rPr kumimoji="1" lang="en-US" altLang="ja-JP" sz="1000" b="0" dirty="0"/>
                        <a:t>2021/02/08</a:t>
                      </a:r>
                      <a:endParaRPr kumimoji="1" lang="ja-JP" altLang="en-US" sz="1000" b="0" dirty="0">
                        <a:latin typeface="+mn-lt"/>
                      </a:endParaRPr>
                    </a:p>
                  </a:txBody>
                  <a:tcPr anchor="ctr"/>
                </a:tc>
                <a:tc>
                  <a:txBody>
                    <a:bodyPr/>
                    <a:lstStyle/>
                    <a:p>
                      <a:r>
                        <a:rPr kumimoji="1" lang="ja-JP" altLang="en-US" sz="1000" b="0" dirty="0"/>
                        <a:t>日立製作所</a:t>
                      </a:r>
                      <a:endParaRPr kumimoji="1" lang="ja-JP" altLang="en-US" sz="1000" b="0" dirty="0">
                        <a:latin typeface="+mn-lt"/>
                      </a:endParaRPr>
                    </a:p>
                  </a:txBody>
                  <a:tcPr anchor="ctr"/>
                </a:tc>
                <a:extLst>
                  <a:ext uri="{0D108BD9-81ED-4DB2-BD59-A6C34878D82A}">
                    <a16:rowId xmlns:a16="http://schemas.microsoft.com/office/drawing/2014/main" val="540462212"/>
                  </a:ext>
                </a:extLst>
              </a:tr>
              <a:tr h="221960">
                <a:tc>
                  <a:txBody>
                    <a:bodyPr/>
                    <a:lstStyle/>
                    <a:p>
                      <a:r>
                        <a:rPr kumimoji="1" lang="en-US" altLang="ja-JP" sz="1000" b="0" dirty="0"/>
                        <a:t>2021/03/02</a:t>
                      </a:r>
                      <a:endParaRPr kumimoji="1" lang="ja-JP" altLang="en-US" sz="1000" b="0" dirty="0">
                        <a:latin typeface="+mn-lt"/>
                      </a:endParaRPr>
                    </a:p>
                  </a:txBody>
                  <a:tcPr anchor="ctr"/>
                </a:tc>
                <a:tc>
                  <a:txBody>
                    <a:bodyPr/>
                    <a:lstStyle/>
                    <a:p>
                      <a:r>
                        <a:rPr kumimoji="1" lang="en-US" altLang="ja-JP" sz="1000" b="0" dirty="0"/>
                        <a:t>LG</a:t>
                      </a:r>
                      <a:endParaRPr kumimoji="1" lang="ja-JP" altLang="en-US" sz="1000" b="0" dirty="0">
                        <a:latin typeface="+mn-lt"/>
                      </a:endParaRPr>
                    </a:p>
                  </a:txBody>
                  <a:tcPr anchor="ctr"/>
                </a:tc>
                <a:extLst>
                  <a:ext uri="{0D108BD9-81ED-4DB2-BD59-A6C34878D82A}">
                    <a16:rowId xmlns:a16="http://schemas.microsoft.com/office/drawing/2014/main" val="2390079455"/>
                  </a:ext>
                </a:extLst>
              </a:tr>
              <a:tr h="499409">
                <a:tc>
                  <a:txBody>
                    <a:bodyPr/>
                    <a:lstStyle/>
                    <a:p>
                      <a:r>
                        <a:rPr kumimoji="1" lang="en-US" altLang="ja-JP" sz="1000" b="0" dirty="0"/>
                        <a:t>2021/04/06</a:t>
                      </a:r>
                      <a:endParaRPr kumimoji="1" lang="ja-JP" altLang="en-US" sz="1000" b="0" dirty="0">
                        <a:latin typeface="+mn-lt"/>
                      </a:endParaRPr>
                    </a:p>
                  </a:txBody>
                  <a:tcPr anchor="ctr"/>
                </a:tc>
                <a:tc>
                  <a:txBody>
                    <a:bodyPr/>
                    <a:lstStyle/>
                    <a:p>
                      <a:r>
                        <a:rPr kumimoji="1" lang="en-US" altLang="ja-JP" sz="1000" b="0" dirty="0"/>
                        <a:t>Nanjing Fujitsu Nanda Software Technology Co., Ltd.</a:t>
                      </a:r>
                      <a:endParaRPr kumimoji="1" lang="ja-JP" altLang="en-US" sz="1000" b="0" dirty="0">
                        <a:latin typeface="+mn-lt"/>
                      </a:endParaRPr>
                    </a:p>
                  </a:txBody>
                  <a:tcPr anchor="ctr"/>
                </a:tc>
                <a:extLst>
                  <a:ext uri="{0D108BD9-81ED-4DB2-BD59-A6C34878D82A}">
                    <a16:rowId xmlns:a16="http://schemas.microsoft.com/office/drawing/2014/main" val="3080294371"/>
                  </a:ext>
                </a:extLst>
              </a:tr>
              <a:tr h="221960">
                <a:tc>
                  <a:txBody>
                    <a:bodyPr/>
                    <a:lstStyle/>
                    <a:p>
                      <a:r>
                        <a:rPr kumimoji="1" lang="en-US" altLang="ja-JP" sz="1000" b="0" dirty="0"/>
                        <a:t>2021/04/22</a:t>
                      </a:r>
                      <a:endParaRPr kumimoji="1" lang="ja-JP" altLang="en-US" sz="1000" b="0" dirty="0">
                        <a:latin typeface="+mn-lt"/>
                      </a:endParaRPr>
                    </a:p>
                  </a:txBody>
                  <a:tcPr anchor="ctr"/>
                </a:tc>
                <a:tc>
                  <a:txBody>
                    <a:bodyPr/>
                    <a:lstStyle/>
                    <a:p>
                      <a:r>
                        <a:rPr kumimoji="1" lang="en-US" altLang="ja-JP" sz="1000" b="0" dirty="0" err="1"/>
                        <a:t>Keitaro</a:t>
                      </a:r>
                      <a:endParaRPr kumimoji="1" lang="ja-JP" altLang="en-US" sz="1000" b="0" dirty="0">
                        <a:latin typeface="+mn-lt"/>
                      </a:endParaRPr>
                    </a:p>
                  </a:txBody>
                  <a:tcPr anchor="ctr"/>
                </a:tc>
                <a:extLst>
                  <a:ext uri="{0D108BD9-81ED-4DB2-BD59-A6C34878D82A}">
                    <a16:rowId xmlns:a16="http://schemas.microsoft.com/office/drawing/2014/main" val="2466994459"/>
                  </a:ext>
                </a:extLst>
              </a:tr>
              <a:tr h="221960">
                <a:tc>
                  <a:txBody>
                    <a:bodyPr/>
                    <a:lstStyle/>
                    <a:p>
                      <a:r>
                        <a:rPr kumimoji="1" lang="en-US" altLang="ja-JP" sz="1000" b="0" dirty="0"/>
                        <a:t>2021/07/07</a:t>
                      </a:r>
                      <a:endParaRPr kumimoji="1" lang="ja-JP" altLang="en-US" sz="1000" b="0" dirty="0">
                        <a:latin typeface="+mn-lt"/>
                      </a:endParaRPr>
                    </a:p>
                  </a:txBody>
                  <a:tcPr anchor="ctr"/>
                </a:tc>
                <a:tc>
                  <a:txBody>
                    <a:bodyPr/>
                    <a:lstStyle/>
                    <a:p>
                      <a:r>
                        <a:rPr kumimoji="1" lang="en-US" altLang="ja-JP" sz="1000" b="0" dirty="0"/>
                        <a:t>Samsung Electronics</a:t>
                      </a:r>
                      <a:endParaRPr kumimoji="1" lang="ja-JP" altLang="en-US" sz="1000" b="0" dirty="0">
                        <a:latin typeface="+mn-lt"/>
                      </a:endParaRPr>
                    </a:p>
                  </a:txBody>
                  <a:tcPr anchor="ctr"/>
                </a:tc>
                <a:extLst>
                  <a:ext uri="{0D108BD9-81ED-4DB2-BD59-A6C34878D82A}">
                    <a16:rowId xmlns:a16="http://schemas.microsoft.com/office/drawing/2014/main" val="2494498816"/>
                  </a:ext>
                </a:extLst>
              </a:tr>
              <a:tr h="221960">
                <a:tc>
                  <a:txBody>
                    <a:bodyPr/>
                    <a:lstStyle/>
                    <a:p>
                      <a:r>
                        <a:rPr kumimoji="1" lang="en-US" altLang="ja-JP" sz="1000" b="0" dirty="0"/>
                        <a:t>2021/07/13</a:t>
                      </a:r>
                      <a:endParaRPr kumimoji="1" lang="ja-JP" altLang="en-US" sz="1000" b="0" dirty="0">
                        <a:latin typeface="+mn-lt"/>
                      </a:endParaRPr>
                    </a:p>
                  </a:txBody>
                  <a:tcPr anchor="ctr"/>
                </a:tc>
                <a:tc>
                  <a:txBody>
                    <a:bodyPr/>
                    <a:lstStyle/>
                    <a:p>
                      <a:r>
                        <a:rPr kumimoji="1" lang="en-US" altLang="ja-JP" sz="1000" b="0" dirty="0"/>
                        <a:t>Bosch</a:t>
                      </a:r>
                      <a:endParaRPr kumimoji="1" lang="ja-JP" altLang="en-US" sz="1000" b="0" dirty="0">
                        <a:latin typeface="+mn-lt"/>
                      </a:endParaRPr>
                    </a:p>
                  </a:txBody>
                  <a:tcPr anchor="ctr"/>
                </a:tc>
                <a:extLst>
                  <a:ext uri="{0D108BD9-81ED-4DB2-BD59-A6C34878D82A}">
                    <a16:rowId xmlns:a16="http://schemas.microsoft.com/office/drawing/2014/main" val="310194859"/>
                  </a:ext>
                </a:extLst>
              </a:tr>
              <a:tr h="221960">
                <a:tc>
                  <a:txBody>
                    <a:bodyPr/>
                    <a:lstStyle/>
                    <a:p>
                      <a:r>
                        <a:rPr kumimoji="1" lang="en-US" altLang="ja-JP" sz="1000" b="0" dirty="0"/>
                        <a:t>2021/08/09</a:t>
                      </a:r>
                      <a:endParaRPr kumimoji="1" lang="ja-JP" altLang="en-US" sz="1000" b="0" dirty="0">
                        <a:latin typeface="+mn-lt"/>
                      </a:endParaRPr>
                    </a:p>
                  </a:txBody>
                  <a:tcPr anchor="ctr"/>
                </a:tc>
                <a:tc>
                  <a:txBody>
                    <a:bodyPr/>
                    <a:lstStyle/>
                    <a:p>
                      <a:r>
                        <a:rPr kumimoji="1" lang="en-US" altLang="ja-JP" sz="1000" b="0" dirty="0"/>
                        <a:t>Sony Semiconductor</a:t>
                      </a:r>
                      <a:endParaRPr kumimoji="1" lang="ja-JP" altLang="en-US" sz="1000" b="0" dirty="0">
                        <a:latin typeface="+mn-lt"/>
                      </a:endParaRPr>
                    </a:p>
                  </a:txBody>
                  <a:tcPr anchor="ctr"/>
                </a:tc>
                <a:extLst>
                  <a:ext uri="{0D108BD9-81ED-4DB2-BD59-A6C34878D82A}">
                    <a16:rowId xmlns:a16="http://schemas.microsoft.com/office/drawing/2014/main" val="288055636"/>
                  </a:ext>
                </a:extLst>
              </a:tr>
              <a:tr h="221960">
                <a:tc>
                  <a:txBody>
                    <a:bodyPr/>
                    <a:lstStyle/>
                    <a:p>
                      <a:r>
                        <a:rPr kumimoji="1" lang="en-US" altLang="ja-JP" sz="1000" dirty="0"/>
                        <a:t>2021/08/19</a:t>
                      </a:r>
                      <a:endParaRPr kumimoji="1" lang="ja-JP" altLang="en-US" sz="1000" dirty="0">
                        <a:latin typeface="+mn-lt"/>
                      </a:endParaRPr>
                    </a:p>
                  </a:txBody>
                  <a:tcPr anchor="ctr"/>
                </a:tc>
                <a:tc>
                  <a:txBody>
                    <a:bodyPr/>
                    <a:lstStyle/>
                    <a:p>
                      <a:r>
                        <a:rPr kumimoji="1" lang="en-US" altLang="ja-JP" sz="1000" dirty="0"/>
                        <a:t>QCT</a:t>
                      </a:r>
                      <a:endParaRPr kumimoji="1" lang="ja-JP" altLang="en-US" sz="1000" dirty="0">
                        <a:latin typeface="+mn-lt"/>
                      </a:endParaRPr>
                    </a:p>
                  </a:txBody>
                  <a:tcPr anchor="ctr"/>
                </a:tc>
                <a:extLst>
                  <a:ext uri="{0D108BD9-81ED-4DB2-BD59-A6C34878D82A}">
                    <a16:rowId xmlns:a16="http://schemas.microsoft.com/office/drawing/2014/main" val="1380694748"/>
                  </a:ext>
                </a:extLst>
              </a:tr>
              <a:tr h="221960">
                <a:tc>
                  <a:txBody>
                    <a:bodyPr/>
                    <a:lstStyle/>
                    <a:p>
                      <a:r>
                        <a:rPr kumimoji="1" lang="en-US" altLang="ja-JP" sz="1000" dirty="0"/>
                        <a:t>2021/08/22</a:t>
                      </a:r>
                      <a:endParaRPr kumimoji="1" lang="en-US" altLang="ja-JP" sz="1000" dirty="0">
                        <a:latin typeface="+mn-lt"/>
                      </a:endParaRPr>
                    </a:p>
                  </a:txBody>
                  <a:tcPr anchor="ctr"/>
                </a:tc>
                <a:tc>
                  <a:txBody>
                    <a:bodyPr/>
                    <a:lstStyle/>
                    <a:p>
                      <a:r>
                        <a:rPr kumimoji="1" lang="en-US" altLang="ja-JP" sz="1000" dirty="0" err="1"/>
                        <a:t>Coontec</a:t>
                      </a:r>
                      <a:endParaRPr kumimoji="1" lang="ja-JP" altLang="en-US" sz="1000" dirty="0">
                        <a:latin typeface="+mn-lt"/>
                      </a:endParaRPr>
                    </a:p>
                  </a:txBody>
                  <a:tcPr anchor="ctr"/>
                </a:tc>
                <a:extLst>
                  <a:ext uri="{0D108BD9-81ED-4DB2-BD59-A6C34878D82A}">
                    <a16:rowId xmlns:a16="http://schemas.microsoft.com/office/drawing/2014/main" val="1312670130"/>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1072627490"/>
              </p:ext>
            </p:extLst>
          </p:nvPr>
        </p:nvGraphicFramePr>
        <p:xfrm>
          <a:off x="2556644" y="2483202"/>
          <a:ext cx="2340000" cy="3779520"/>
        </p:xfrm>
        <a:graphic>
          <a:graphicData uri="http://schemas.openxmlformats.org/drawingml/2006/table">
            <a:tbl>
              <a:tblPr firstRow="1" bandRow="1">
                <a:tableStyleId>{2D5ABB26-0587-4C30-8999-92F81FD0307C}</a:tableStyleId>
              </a:tblPr>
              <a:tblGrid>
                <a:gridCol w="859844">
                  <a:extLst>
                    <a:ext uri="{9D8B030D-6E8A-4147-A177-3AD203B41FA5}">
                      <a16:colId xmlns:a16="http://schemas.microsoft.com/office/drawing/2014/main" val="3035973476"/>
                    </a:ext>
                  </a:extLst>
                </a:gridCol>
                <a:gridCol w="1480156">
                  <a:extLst>
                    <a:ext uri="{9D8B030D-6E8A-4147-A177-3AD203B41FA5}">
                      <a16:colId xmlns:a16="http://schemas.microsoft.com/office/drawing/2014/main" val="2128274504"/>
                    </a:ext>
                  </a:extLst>
                </a:gridCol>
              </a:tblGrid>
              <a:tr h="215039">
                <a:tc>
                  <a:txBody>
                    <a:bodyPr/>
                    <a:lstStyle/>
                    <a:p>
                      <a:r>
                        <a:rPr kumimoji="1" lang="en-US" altLang="ja-JP" sz="1000" dirty="0"/>
                        <a:t>2021/09/07</a:t>
                      </a:r>
                      <a:endParaRPr kumimoji="1" lang="ja-JP" altLang="en-US" sz="1000" dirty="0">
                        <a:latin typeface="+mn-lt"/>
                      </a:endParaRPr>
                    </a:p>
                  </a:txBody>
                  <a:tcPr anchor="ctr"/>
                </a:tc>
                <a:tc>
                  <a:txBody>
                    <a:bodyPr/>
                    <a:lstStyle/>
                    <a:p>
                      <a:r>
                        <a:rPr kumimoji="1" lang="en-US" altLang="ja-JP" sz="1000" dirty="0"/>
                        <a:t>Woven Planet</a:t>
                      </a:r>
                      <a:endParaRPr kumimoji="1" lang="ja-JP" altLang="en-US" sz="1000" dirty="0">
                        <a:latin typeface="+mn-lt"/>
                      </a:endParaRPr>
                    </a:p>
                  </a:txBody>
                  <a:tcPr anchor="ctr"/>
                </a:tc>
                <a:extLst>
                  <a:ext uri="{0D108BD9-81ED-4DB2-BD59-A6C34878D82A}">
                    <a16:rowId xmlns:a16="http://schemas.microsoft.com/office/drawing/2014/main" val="3953754925"/>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Synology</a:t>
                      </a:r>
                      <a:endParaRPr kumimoji="1" lang="ja-JP" altLang="en-US" sz="1000" dirty="0">
                        <a:latin typeface="+mn-lt"/>
                      </a:endParaRPr>
                    </a:p>
                  </a:txBody>
                  <a:tcPr anchor="ctr"/>
                </a:tc>
                <a:extLst>
                  <a:ext uri="{0D108BD9-81ED-4DB2-BD59-A6C34878D82A}">
                    <a16:rowId xmlns:a16="http://schemas.microsoft.com/office/drawing/2014/main" val="2092766118"/>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SK Telecom</a:t>
                      </a:r>
                      <a:endParaRPr kumimoji="1" lang="ja-JP" altLang="en-US" sz="1000" dirty="0">
                        <a:latin typeface="+mn-lt"/>
                      </a:endParaRPr>
                    </a:p>
                  </a:txBody>
                  <a:tcPr anchor="ctr"/>
                </a:tc>
                <a:extLst>
                  <a:ext uri="{0D108BD9-81ED-4DB2-BD59-A6C34878D82A}">
                    <a16:rowId xmlns:a16="http://schemas.microsoft.com/office/drawing/2014/main" val="444808631"/>
                  </a:ext>
                </a:extLst>
              </a:tr>
              <a:tr h="215039">
                <a:tc>
                  <a:txBody>
                    <a:bodyPr/>
                    <a:lstStyle/>
                    <a:p>
                      <a:r>
                        <a:rPr kumimoji="1" lang="en-US" altLang="ja-JP" sz="1000" dirty="0"/>
                        <a:t>2021/10/19</a:t>
                      </a:r>
                      <a:endParaRPr kumimoji="1" lang="ja-JP" altLang="en-US" sz="1000" dirty="0">
                        <a:latin typeface="+mn-lt"/>
                      </a:endParaRPr>
                    </a:p>
                  </a:txBody>
                  <a:tcPr anchor="ctr"/>
                </a:tc>
                <a:tc>
                  <a:txBody>
                    <a:bodyPr/>
                    <a:lstStyle/>
                    <a:p>
                      <a:r>
                        <a:rPr kumimoji="1" lang="en-US" altLang="ja-JP" sz="1000" dirty="0"/>
                        <a:t>NEC</a:t>
                      </a:r>
                      <a:endParaRPr kumimoji="1" lang="ja-JP" altLang="en-US" sz="1000" dirty="0">
                        <a:latin typeface="+mn-lt"/>
                      </a:endParaRPr>
                    </a:p>
                  </a:txBody>
                  <a:tcPr anchor="ctr"/>
                </a:tc>
                <a:extLst>
                  <a:ext uri="{0D108BD9-81ED-4DB2-BD59-A6C34878D82A}">
                    <a16:rowId xmlns:a16="http://schemas.microsoft.com/office/drawing/2014/main" val="2639739016"/>
                  </a:ext>
                </a:extLst>
              </a:tr>
              <a:tr h="215039">
                <a:tc>
                  <a:txBody>
                    <a:bodyPr/>
                    <a:lstStyle/>
                    <a:p>
                      <a:r>
                        <a:rPr kumimoji="1" lang="en-US" altLang="ja-JP" sz="1000" dirty="0"/>
                        <a:t>2021/12/15</a:t>
                      </a:r>
                      <a:endParaRPr kumimoji="1" lang="ja-JP" altLang="en-US" sz="1000" dirty="0">
                        <a:latin typeface="+mn-lt"/>
                      </a:endParaRPr>
                    </a:p>
                  </a:txBody>
                  <a:tcPr anchor="ctr"/>
                </a:tc>
                <a:tc>
                  <a:txBody>
                    <a:bodyPr/>
                    <a:lstStyle/>
                    <a:p>
                      <a:r>
                        <a:rPr kumimoji="1" lang="en-US" altLang="ja-JP" sz="1000" dirty="0"/>
                        <a:t>ETRI</a:t>
                      </a:r>
                      <a:endParaRPr kumimoji="1" lang="ja-JP" altLang="en-US" sz="1000" dirty="0">
                        <a:latin typeface="+mn-lt"/>
                      </a:endParaRPr>
                    </a:p>
                  </a:txBody>
                  <a:tcPr anchor="ctr"/>
                </a:tc>
                <a:extLst>
                  <a:ext uri="{0D108BD9-81ED-4DB2-BD59-A6C34878D82A}">
                    <a16:rowId xmlns:a16="http://schemas.microsoft.com/office/drawing/2014/main" val="2794214248"/>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err="1"/>
                        <a:t>Kakaobank</a:t>
                      </a:r>
                      <a:endParaRPr kumimoji="1" lang="ja-JP" altLang="en-US" sz="1000" dirty="0">
                        <a:latin typeface="+mn-lt"/>
                      </a:endParaRPr>
                    </a:p>
                  </a:txBody>
                  <a:tcPr anchor="ctr"/>
                </a:tc>
                <a:extLst>
                  <a:ext uri="{0D108BD9-81ED-4DB2-BD59-A6C34878D82A}">
                    <a16:rowId xmlns:a16="http://schemas.microsoft.com/office/drawing/2014/main" val="540462212"/>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a:t>Kakao</a:t>
                      </a:r>
                      <a:endParaRPr kumimoji="1" lang="ja-JP" altLang="en-US" sz="1000" dirty="0">
                        <a:latin typeface="+mn-lt"/>
                      </a:endParaRPr>
                    </a:p>
                  </a:txBody>
                  <a:tcPr anchor="ctr"/>
                </a:tc>
                <a:extLst>
                  <a:ext uri="{0D108BD9-81ED-4DB2-BD59-A6C34878D82A}">
                    <a16:rowId xmlns:a16="http://schemas.microsoft.com/office/drawing/2014/main" val="2390079455"/>
                  </a:ext>
                </a:extLst>
              </a:tr>
              <a:tr h="378716">
                <a:tc>
                  <a:txBody>
                    <a:bodyPr/>
                    <a:lstStyle/>
                    <a:p>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00" dirty="0" err="1"/>
                        <a:t>GBase</a:t>
                      </a:r>
                      <a:r>
                        <a:rPr kumimoji="1" lang="en-US" altLang="ja-JP" sz="1000" dirty="0"/>
                        <a:t> 8a from General Data Technology Co., Ltd. (GBASE)</a:t>
                      </a:r>
                    </a:p>
                  </a:txBody>
                  <a:tcPr anchor="ctr"/>
                </a:tc>
                <a:extLst>
                  <a:ext uri="{0D108BD9-81ED-4DB2-BD59-A6C34878D82A}">
                    <a16:rowId xmlns:a16="http://schemas.microsoft.com/office/drawing/2014/main" val="3080294371"/>
                  </a:ext>
                </a:extLst>
              </a:tr>
              <a:tr h="14103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KingbaseES</a:t>
                      </a:r>
                      <a:r>
                        <a:rPr kumimoji="1" lang="en-US" altLang="ja-JP" sz="1000" dirty="0"/>
                        <a:t> V8 from CETC </a:t>
                      </a:r>
                      <a:r>
                        <a:rPr kumimoji="1" lang="en-US" altLang="ja-JP" sz="1000" dirty="0" err="1"/>
                        <a:t>Kingbase</a:t>
                      </a:r>
                      <a:endParaRPr kumimoji="1" lang="en-US" altLang="ja-JP" sz="1000" dirty="0"/>
                    </a:p>
                  </a:txBody>
                  <a:tcPr anchor="ctr"/>
                </a:tc>
                <a:extLst>
                  <a:ext uri="{0D108BD9-81ED-4DB2-BD59-A6C34878D82A}">
                    <a16:rowId xmlns:a16="http://schemas.microsoft.com/office/drawing/2014/main" val="2466994459"/>
                  </a:ext>
                </a:extLst>
              </a:tr>
              <a:tr h="34943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Tidb</a:t>
                      </a:r>
                      <a:r>
                        <a:rPr kumimoji="1" lang="en-US" altLang="ja-JP" sz="1000" dirty="0"/>
                        <a:t> enterprise v4.0 from </a:t>
                      </a:r>
                      <a:r>
                        <a:rPr kumimoji="1" lang="en-US" altLang="ja-JP" sz="1000" dirty="0" err="1"/>
                        <a:t>PingCap</a:t>
                      </a:r>
                      <a:endParaRPr kumimoji="1" lang="ja-JP" altLang="en-US" sz="1000" dirty="0">
                        <a:latin typeface="+mn-lt"/>
                      </a:endParaRPr>
                    </a:p>
                  </a:txBody>
                  <a:tcPr anchor="ctr"/>
                </a:tc>
                <a:extLst>
                  <a:ext uri="{0D108BD9-81ED-4DB2-BD59-A6C34878D82A}">
                    <a16:rowId xmlns:a16="http://schemas.microsoft.com/office/drawing/2014/main" val="2494498816"/>
                  </a:ext>
                </a:extLst>
              </a:tr>
              <a:tr h="215039">
                <a:tc>
                  <a:txBody>
                    <a:bodyPr/>
                    <a:lstStyle/>
                    <a:p>
                      <a:r>
                        <a:rPr kumimoji="1" lang="en-US" altLang="ja-JP" sz="1000" dirty="0"/>
                        <a:t>2022/03/17</a:t>
                      </a:r>
                      <a:endParaRPr kumimoji="1" lang="ja-JP" altLang="en-US" sz="1000" dirty="0">
                        <a:latin typeface="+mn-lt"/>
                      </a:endParaRPr>
                    </a:p>
                  </a:txBody>
                  <a:tcPr anchor="ctr"/>
                </a:tc>
                <a:tc>
                  <a:txBody>
                    <a:bodyPr/>
                    <a:lstStyle/>
                    <a:p>
                      <a:r>
                        <a:rPr kumimoji="1" lang="en-US" altLang="ja-JP" sz="1000" dirty="0"/>
                        <a:t>BlackBerry</a:t>
                      </a:r>
                      <a:endParaRPr kumimoji="1" lang="ja-JP" altLang="en-US" sz="1000" dirty="0">
                        <a:latin typeface="+mn-lt"/>
                      </a:endParaRPr>
                    </a:p>
                  </a:txBody>
                  <a:tcPr anchor="ctr"/>
                </a:tc>
                <a:extLst>
                  <a:ext uri="{0D108BD9-81ED-4DB2-BD59-A6C34878D82A}">
                    <a16:rowId xmlns:a16="http://schemas.microsoft.com/office/drawing/2014/main" val="602886274"/>
                  </a:ext>
                </a:extLst>
              </a:tr>
              <a:tr h="215039">
                <a:tc>
                  <a:txBody>
                    <a:bodyPr/>
                    <a:lstStyle/>
                    <a:p>
                      <a:r>
                        <a:rPr kumimoji="1" lang="en-US" altLang="ja-JP" sz="1000" dirty="0"/>
                        <a:t>2022/03/28</a:t>
                      </a:r>
                      <a:endParaRPr kumimoji="1" lang="en-US" altLang="ja-JP" sz="1000" dirty="0">
                        <a:latin typeface="+mn-lt"/>
                      </a:endParaRPr>
                    </a:p>
                  </a:txBody>
                  <a:tcPr anchor="ctr"/>
                </a:tc>
                <a:tc>
                  <a:txBody>
                    <a:bodyPr/>
                    <a:lstStyle/>
                    <a:p>
                      <a:r>
                        <a:rPr kumimoji="1" lang="en-US" altLang="ja-JP" sz="1000" dirty="0" err="1"/>
                        <a:t>Revenera</a:t>
                      </a:r>
                      <a:endParaRPr kumimoji="1" lang="ja-JP" altLang="en-US" sz="1000" dirty="0">
                        <a:latin typeface="+mn-lt"/>
                      </a:endParaRPr>
                    </a:p>
                  </a:txBody>
                  <a:tcPr anchor="ctr"/>
                </a:tc>
                <a:extLst>
                  <a:ext uri="{0D108BD9-81ED-4DB2-BD59-A6C34878D82A}">
                    <a16:rowId xmlns:a16="http://schemas.microsoft.com/office/drawing/2014/main" val="3471951375"/>
                  </a:ext>
                </a:extLst>
              </a:tr>
              <a:tr h="215039">
                <a:tc>
                  <a:txBody>
                    <a:bodyPr/>
                    <a:lstStyle/>
                    <a:p>
                      <a:r>
                        <a:rPr kumimoji="1" lang="en-US" altLang="ja-JP" sz="1000" dirty="0"/>
                        <a:t>2022/03/28</a:t>
                      </a:r>
                      <a:endParaRPr kumimoji="1" lang="ja-JP" altLang="en-US" sz="1000" dirty="0">
                        <a:latin typeface="+mn-lt"/>
                      </a:endParaRPr>
                    </a:p>
                  </a:txBody>
                  <a:tcPr anchor="ctr"/>
                </a:tc>
                <a:tc>
                  <a:txBody>
                    <a:bodyPr/>
                    <a:lstStyle/>
                    <a:p>
                      <a:r>
                        <a:rPr kumimoji="1" lang="en-US" altLang="ja-JP" sz="1000" dirty="0"/>
                        <a:t>SAP</a:t>
                      </a:r>
                      <a:endParaRPr kumimoji="1" lang="ja-JP" altLang="en-US" sz="1000" dirty="0">
                        <a:latin typeface="+mn-lt"/>
                      </a:endParaRPr>
                    </a:p>
                  </a:txBody>
                  <a:tcPr anchor="ctr"/>
                </a:tc>
                <a:extLst>
                  <a:ext uri="{0D108BD9-81ED-4DB2-BD59-A6C34878D82A}">
                    <a16:rowId xmlns:a16="http://schemas.microsoft.com/office/drawing/2014/main" val="4157754537"/>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228707536"/>
              </p:ext>
            </p:extLst>
          </p:nvPr>
        </p:nvGraphicFramePr>
        <p:xfrm>
          <a:off x="4879235" y="2483202"/>
          <a:ext cx="2340000" cy="3627120"/>
        </p:xfrm>
        <a:graphic>
          <a:graphicData uri="http://schemas.openxmlformats.org/drawingml/2006/table">
            <a:tbl>
              <a:tblPr firstRow="1" bandRow="1">
                <a:tableStyleId>{2D5ABB26-0587-4C30-8999-92F81FD0307C}</a:tableStyleId>
              </a:tblPr>
              <a:tblGrid>
                <a:gridCol w="859956">
                  <a:extLst>
                    <a:ext uri="{9D8B030D-6E8A-4147-A177-3AD203B41FA5}">
                      <a16:colId xmlns:a16="http://schemas.microsoft.com/office/drawing/2014/main" val="3035973476"/>
                    </a:ext>
                  </a:extLst>
                </a:gridCol>
                <a:gridCol w="1480044">
                  <a:extLst>
                    <a:ext uri="{9D8B030D-6E8A-4147-A177-3AD203B41FA5}">
                      <a16:colId xmlns:a16="http://schemas.microsoft.com/office/drawing/2014/main" val="2128274504"/>
                    </a:ext>
                  </a:extLst>
                </a:gridCol>
              </a:tblGrid>
              <a:tr h="175570">
                <a:tc>
                  <a:txBody>
                    <a:bodyPr/>
                    <a:lstStyle/>
                    <a:p>
                      <a:r>
                        <a:rPr kumimoji="1" lang="en-US" altLang="ja-JP" sz="1000" dirty="0"/>
                        <a:t>2022/04/06</a:t>
                      </a:r>
                      <a:endParaRPr kumimoji="1" lang="ja-JP" altLang="en-US" sz="1000" dirty="0">
                        <a:latin typeface="+mn-lt"/>
                      </a:endParaRPr>
                    </a:p>
                  </a:txBody>
                  <a:tcPr anchor="ctr"/>
                </a:tc>
                <a:tc>
                  <a:txBody>
                    <a:bodyPr/>
                    <a:lstStyle/>
                    <a:p>
                      <a:r>
                        <a:rPr kumimoji="1" lang="en-US" altLang="ja-JP" sz="1000" dirty="0"/>
                        <a:t>TOSHIBA</a:t>
                      </a:r>
                    </a:p>
                  </a:txBody>
                  <a:tcPr anchor="ctr"/>
                </a:tc>
                <a:extLst>
                  <a:ext uri="{0D108BD9-81ED-4DB2-BD59-A6C34878D82A}">
                    <a16:rowId xmlns:a16="http://schemas.microsoft.com/office/drawing/2014/main" val="2794214248"/>
                  </a:ext>
                </a:extLst>
              </a:tr>
              <a:tr h="175570">
                <a:tc>
                  <a:txBody>
                    <a:bodyPr/>
                    <a:lstStyle/>
                    <a:p>
                      <a:r>
                        <a:rPr kumimoji="1" lang="en-US" altLang="ja-JP" sz="1000" dirty="0">
                          <a:latin typeface="+mn-lt"/>
                        </a:rPr>
                        <a:t>2022/05/24</a:t>
                      </a:r>
                      <a:endParaRPr kumimoji="1" lang="ja-JP" altLang="en-US" sz="1000" dirty="0">
                        <a:latin typeface="+mn-lt"/>
                      </a:endParaRPr>
                    </a:p>
                  </a:txBody>
                  <a:tcPr anchor="ctr"/>
                </a:tc>
                <a:tc>
                  <a:txBody>
                    <a:bodyPr/>
                    <a:lstStyle/>
                    <a:p>
                      <a:r>
                        <a:rPr kumimoji="1" lang="en-US" altLang="ja-JP" sz="1000" dirty="0">
                          <a:latin typeface="+mn-lt"/>
                        </a:rPr>
                        <a:t>ZTE</a:t>
                      </a:r>
                      <a:endParaRPr kumimoji="1" lang="ja-JP" altLang="en-US" sz="1000" dirty="0">
                        <a:latin typeface="+mn-lt"/>
                      </a:endParaRPr>
                    </a:p>
                  </a:txBody>
                  <a:tcPr anchor="ctr"/>
                </a:tc>
                <a:extLst>
                  <a:ext uri="{0D108BD9-81ED-4DB2-BD59-A6C34878D82A}">
                    <a16:rowId xmlns:a16="http://schemas.microsoft.com/office/drawing/2014/main" val="2494498816"/>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2022/07/13</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Samsung SDS</a:t>
                      </a:r>
                    </a:p>
                  </a:txBody>
                  <a:tcPr anchor="ctr"/>
                </a:tc>
                <a:extLst>
                  <a:ext uri="{0D108BD9-81ED-4DB2-BD59-A6C34878D82A}">
                    <a16:rowId xmlns:a16="http://schemas.microsoft.com/office/drawing/2014/main" val="310194859"/>
                  </a:ext>
                </a:extLst>
              </a:tr>
              <a:tr h="175570">
                <a:tc>
                  <a:txBody>
                    <a:bodyPr/>
                    <a:lstStyle/>
                    <a:p>
                      <a:r>
                        <a:rPr kumimoji="1" lang="en-US" altLang="ja-JP" sz="1000" dirty="0">
                          <a:latin typeface="+mn-lt"/>
                        </a:rPr>
                        <a:t>2022/08/01</a:t>
                      </a:r>
                      <a:endParaRPr kumimoji="1" lang="ja-JP" altLang="en-US" sz="1000" dirty="0">
                        <a:latin typeface="+mn-lt"/>
                      </a:endParaRPr>
                    </a:p>
                  </a:txBody>
                  <a:tcPr anchor="ctr"/>
                </a:tc>
                <a:tc>
                  <a:txBody>
                    <a:bodyPr/>
                    <a:lstStyle/>
                    <a:p>
                      <a:r>
                        <a:rPr kumimoji="1" lang="en-US" altLang="ja-JP" sz="1000" dirty="0" err="1">
                          <a:latin typeface="+mn-lt"/>
                        </a:rPr>
                        <a:t>KKCompany</a:t>
                      </a:r>
                      <a:endParaRPr kumimoji="1" lang="ja-JP" altLang="en-US" sz="1000" dirty="0">
                        <a:latin typeface="+mn-lt"/>
                      </a:endParaRPr>
                    </a:p>
                  </a:txBody>
                  <a:tcPr anchor="ctr"/>
                </a:tc>
                <a:extLst>
                  <a:ext uri="{0D108BD9-81ED-4DB2-BD59-A6C34878D82A}">
                    <a16:rowId xmlns:a16="http://schemas.microsoft.com/office/drawing/2014/main" val="4112358513"/>
                  </a:ext>
                </a:extLst>
              </a:tr>
              <a:tr h="285302">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Hyundai Motor Company</a:t>
                      </a:r>
                      <a:endParaRPr kumimoji="1" lang="ja-JP" altLang="en-US" sz="1000" dirty="0">
                        <a:latin typeface="+mn-lt"/>
                      </a:endParaRPr>
                    </a:p>
                  </a:txBody>
                  <a:tcPr anchor="ctr"/>
                </a:tc>
                <a:extLst>
                  <a:ext uri="{0D108BD9-81ED-4DB2-BD59-A6C34878D82A}">
                    <a16:rowId xmlns:a16="http://schemas.microsoft.com/office/drawing/2014/main" val="181095012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Kia</a:t>
                      </a:r>
                      <a:endParaRPr kumimoji="1" lang="ja-JP" altLang="en-US" sz="1000" dirty="0">
                        <a:latin typeface="+mn-lt"/>
                      </a:endParaRPr>
                    </a:p>
                  </a:txBody>
                  <a:tcPr anchor="ctr"/>
                </a:tc>
                <a:extLst>
                  <a:ext uri="{0D108BD9-81ED-4DB2-BD59-A6C34878D82A}">
                    <a16:rowId xmlns:a16="http://schemas.microsoft.com/office/drawing/2014/main" val="153410135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Mobis</a:t>
                      </a:r>
                      <a:endParaRPr kumimoji="1" lang="ja-JP" altLang="en-US" sz="1000" dirty="0">
                        <a:latin typeface="+mn-lt"/>
                      </a:endParaRPr>
                    </a:p>
                  </a:txBody>
                  <a:tcPr anchor="ctr"/>
                </a:tc>
                <a:extLst>
                  <a:ext uri="{0D108BD9-81ED-4DB2-BD59-A6C34878D82A}">
                    <a16:rowId xmlns:a16="http://schemas.microsoft.com/office/drawing/2014/main" val="135336534"/>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Autoever</a:t>
                      </a:r>
                      <a:r>
                        <a:rPr kumimoji="1" lang="en-US" altLang="ja-JP" sz="1000" dirty="0">
                          <a:latin typeface="+mn-lt"/>
                        </a:rPr>
                        <a:t> </a:t>
                      </a:r>
                      <a:endParaRPr kumimoji="1" lang="ja-JP" altLang="en-US" sz="1000" dirty="0">
                        <a:latin typeface="+mn-lt"/>
                      </a:endParaRPr>
                    </a:p>
                  </a:txBody>
                  <a:tcPr anchor="ctr"/>
                </a:tc>
                <a:extLst>
                  <a:ext uri="{0D108BD9-81ED-4DB2-BD59-A6C34878D82A}">
                    <a16:rowId xmlns:a16="http://schemas.microsoft.com/office/drawing/2014/main" val="2786231860"/>
                  </a:ext>
                </a:extLst>
              </a:tr>
              <a:tr h="175570">
                <a:tc>
                  <a:txBody>
                    <a:bodyPr/>
                    <a:lstStyle/>
                    <a:p>
                      <a:r>
                        <a:rPr kumimoji="1" lang="en-US" altLang="ja-JP" sz="1000" dirty="0">
                          <a:latin typeface="+mn-lt"/>
                        </a:rPr>
                        <a:t>2022/11/04</a:t>
                      </a:r>
                      <a:endParaRPr kumimoji="1" lang="ja-JP" altLang="en-US" sz="1000" dirty="0">
                        <a:latin typeface="+mn-lt"/>
                      </a:endParaRPr>
                    </a:p>
                  </a:txBody>
                  <a:tcPr anchor="ctr"/>
                </a:tc>
                <a:tc>
                  <a:txBody>
                    <a:bodyPr/>
                    <a:lstStyle/>
                    <a:p>
                      <a:r>
                        <a:rPr kumimoji="1" lang="en-US" altLang="ja-JP" sz="1000" dirty="0">
                          <a:latin typeface="+mn-lt"/>
                        </a:rPr>
                        <a:t>NAVER</a:t>
                      </a:r>
                    </a:p>
                  </a:txBody>
                  <a:tcPr anchor="ctr"/>
                </a:tc>
                <a:extLst>
                  <a:ext uri="{0D108BD9-81ED-4DB2-BD59-A6C34878D82A}">
                    <a16:rowId xmlns:a16="http://schemas.microsoft.com/office/drawing/2014/main" val="12704952"/>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2022/11/11</a:t>
                      </a:r>
                      <a:endParaRPr kumimoji="1" lang="ja-JP" altLang="en-US" sz="1000" dirty="0">
                        <a:latin typeface="+mn-lt"/>
                      </a:endParaRPr>
                    </a:p>
                  </a:txBody>
                  <a:tcPr anchor="ctr"/>
                </a:tc>
                <a:tc>
                  <a:txBody>
                    <a:bodyPr/>
                    <a:lstStyle/>
                    <a:p>
                      <a:r>
                        <a:rPr kumimoji="1" lang="en-US" altLang="ja-JP" sz="1000" dirty="0">
                          <a:latin typeface="+mn-lt"/>
                        </a:rPr>
                        <a:t>Fujitsu</a:t>
                      </a:r>
                    </a:p>
                  </a:txBody>
                  <a:tcPr anchor="ctr"/>
                </a:tc>
                <a:extLst>
                  <a:ext uri="{0D108BD9-81ED-4DB2-BD59-A6C34878D82A}">
                    <a16:rowId xmlns:a16="http://schemas.microsoft.com/office/drawing/2014/main" val="1370710120"/>
                  </a:ext>
                </a:extLst>
              </a:tr>
              <a:tr h="175570">
                <a:tc>
                  <a:txBody>
                    <a:bodyPr/>
                    <a:lstStyle/>
                    <a:p>
                      <a:r>
                        <a:rPr kumimoji="1" lang="en-US" altLang="ja-JP" sz="1000" dirty="0">
                          <a:latin typeface="+mn-lt"/>
                        </a:rPr>
                        <a:t>2022/12/06</a:t>
                      </a:r>
                      <a:endParaRPr kumimoji="1" lang="ja-JP" altLang="en-US" sz="1000" dirty="0">
                        <a:latin typeface="+mn-lt"/>
                      </a:endParaRPr>
                    </a:p>
                  </a:txBody>
                  <a:tcPr anchor="ctr"/>
                </a:tc>
                <a:tc>
                  <a:txBody>
                    <a:bodyPr/>
                    <a:lstStyle/>
                    <a:p>
                      <a:r>
                        <a:rPr kumimoji="1" lang="en-US" altLang="ja-JP" sz="1000" dirty="0">
                          <a:latin typeface="+mn-lt"/>
                        </a:rPr>
                        <a:t>Google</a:t>
                      </a:r>
                      <a:endParaRPr kumimoji="1" lang="ja-JP" altLang="en-US" sz="1000" dirty="0">
                        <a:latin typeface="+mn-lt"/>
                      </a:endParaRPr>
                    </a:p>
                  </a:txBody>
                  <a:tcPr anchor="ctr"/>
                </a:tc>
                <a:extLst>
                  <a:ext uri="{0D108BD9-81ED-4DB2-BD59-A6C34878D82A}">
                    <a16:rowId xmlns:a16="http://schemas.microsoft.com/office/drawing/2014/main" val="2690574947"/>
                  </a:ext>
                </a:extLst>
              </a:tr>
              <a:tr h="175570">
                <a:tc>
                  <a:txBody>
                    <a:bodyPr/>
                    <a:lstStyle/>
                    <a:p>
                      <a:r>
                        <a:rPr kumimoji="1" lang="en-US" altLang="ja-JP" sz="1000" dirty="0">
                          <a:latin typeface="+mn-lt"/>
                        </a:rPr>
                        <a:t>2023/03/31</a:t>
                      </a:r>
                      <a:endParaRPr kumimoji="1" lang="ja-JP" altLang="en-US" sz="1000" dirty="0">
                        <a:latin typeface="+mn-lt"/>
                      </a:endParaRPr>
                    </a:p>
                  </a:txBody>
                  <a:tcPr anchor="ctr"/>
                </a:tc>
                <a:tc>
                  <a:txBody>
                    <a:bodyPr/>
                    <a:lstStyle/>
                    <a:p>
                      <a:r>
                        <a:rPr kumimoji="1" lang="en-US" altLang="ja-JP" sz="1000" dirty="0">
                          <a:latin typeface="+mn-lt"/>
                        </a:rPr>
                        <a:t>Socionext</a:t>
                      </a:r>
                    </a:p>
                  </a:txBody>
                  <a:tcPr anchor="ctr"/>
                </a:tc>
                <a:extLst>
                  <a:ext uri="{0D108BD9-81ED-4DB2-BD59-A6C34878D82A}">
                    <a16:rowId xmlns:a16="http://schemas.microsoft.com/office/drawing/2014/main" val="1021201248"/>
                  </a:ext>
                </a:extLst>
              </a:tr>
              <a:tr h="175570">
                <a:tc>
                  <a:txBody>
                    <a:bodyPr/>
                    <a:lstStyle/>
                    <a:p>
                      <a:r>
                        <a:rPr kumimoji="1" lang="en-US" altLang="ja-JP" sz="1000" dirty="0">
                          <a:latin typeface="+mn-lt"/>
                        </a:rPr>
                        <a:t>2023/Apr</a:t>
                      </a:r>
                      <a:endParaRPr kumimoji="1" lang="ja-JP" altLang="en-US" sz="1000" dirty="0">
                        <a:latin typeface="+mn-lt"/>
                      </a:endParaRPr>
                    </a:p>
                  </a:txBody>
                  <a:tcPr anchor="ctr"/>
                </a:tc>
                <a:tc>
                  <a:txBody>
                    <a:bodyPr/>
                    <a:lstStyle/>
                    <a:p>
                      <a:r>
                        <a:rPr kumimoji="1" lang="en-US" altLang="ja-JP" sz="1000" dirty="0">
                          <a:latin typeface="+mn-lt"/>
                        </a:rPr>
                        <a:t>China Mobile</a:t>
                      </a:r>
                      <a:r>
                        <a:rPr kumimoji="1" lang="ja-JP" altLang="en-US" sz="1000" dirty="0">
                          <a:latin typeface="+mn-lt"/>
                        </a:rPr>
                        <a:t>、</a:t>
                      </a:r>
                      <a:r>
                        <a:rPr kumimoji="1" lang="en-US" altLang="ja-JP" sz="1000" dirty="0">
                          <a:latin typeface="+mn-lt"/>
                        </a:rPr>
                        <a:t>Alibaba</a:t>
                      </a:r>
                      <a:r>
                        <a:rPr kumimoji="1" lang="ja-JP" altLang="en-US" sz="1000" dirty="0">
                          <a:latin typeface="+mn-lt"/>
                        </a:rPr>
                        <a:t>、</a:t>
                      </a:r>
                      <a:r>
                        <a:rPr kumimoji="1" lang="en-US" altLang="ja-JP" sz="1000" dirty="0">
                          <a:latin typeface="+mn-lt"/>
                        </a:rPr>
                        <a:t>Cloudera</a:t>
                      </a:r>
                      <a:r>
                        <a:rPr kumimoji="1" lang="ja-JP" altLang="en-US" sz="1000" dirty="0">
                          <a:latin typeface="+mn-lt"/>
                        </a:rPr>
                        <a:t>、</a:t>
                      </a:r>
                      <a:r>
                        <a:rPr kumimoji="1" lang="en-US" altLang="ja-JP" sz="1000" dirty="0">
                          <a:latin typeface="+mn-lt"/>
                        </a:rPr>
                        <a:t>SAIC X-ONE</a:t>
                      </a:r>
                      <a:r>
                        <a:rPr kumimoji="1" lang="ja-JP" altLang="en-US" sz="1000" dirty="0">
                          <a:latin typeface="+mn-lt"/>
                        </a:rPr>
                        <a:t>、</a:t>
                      </a:r>
                      <a:r>
                        <a:rPr kumimoji="1" lang="en-US" altLang="ja-JP" sz="1000" dirty="0" err="1">
                          <a:latin typeface="+mn-lt"/>
                        </a:rPr>
                        <a:t>ByteDance</a:t>
                      </a:r>
                      <a:endParaRPr kumimoji="1" lang="en-US" altLang="ja-JP" sz="1000" dirty="0">
                        <a:latin typeface="+mn-lt"/>
                      </a:endParaRPr>
                    </a:p>
                  </a:txBody>
                  <a:tcPr anchor="ctr"/>
                </a:tc>
                <a:extLst>
                  <a:ext uri="{0D108BD9-81ED-4DB2-BD59-A6C34878D82A}">
                    <a16:rowId xmlns:a16="http://schemas.microsoft.com/office/drawing/2014/main" val="2795693782"/>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3742774481"/>
              </p:ext>
            </p:extLst>
          </p:nvPr>
        </p:nvGraphicFramePr>
        <p:xfrm>
          <a:off x="7201827" y="2483202"/>
          <a:ext cx="2340000" cy="362712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2023/06/27</a:t>
                      </a:r>
                      <a:endParaRPr kumimoji="1" lang="ja-JP" altLang="en-US" sz="1000" dirty="0">
                        <a:latin typeface="+mn-lt"/>
                      </a:endParaRPr>
                    </a:p>
                  </a:txBody>
                  <a:tcPr anchor="ctr"/>
                </a:tc>
                <a:tc>
                  <a:txBody>
                    <a:bodyPr/>
                    <a:lstStyle/>
                    <a:p>
                      <a:r>
                        <a:rPr kumimoji="1" lang="en-US" altLang="ja-JP" sz="1000" dirty="0" err="1">
                          <a:latin typeface="+mn-lt"/>
                        </a:rPr>
                        <a:t>xFusion</a:t>
                      </a:r>
                      <a:r>
                        <a:rPr kumimoji="1" lang="en-US" altLang="ja-JP" sz="1000" dirty="0">
                          <a:latin typeface="+mn-lt"/>
                        </a:rPr>
                        <a:t> (100</a:t>
                      </a:r>
                      <a:r>
                        <a:rPr kumimoji="1" lang="ja-JP" altLang="en-US" sz="1000" dirty="0">
                          <a:latin typeface="+mn-lt"/>
                        </a:rPr>
                        <a:t>社目</a:t>
                      </a:r>
                      <a:r>
                        <a:rPr kumimoji="1" lang="en-US" altLang="ja-JP" sz="1000" dirty="0">
                          <a:latin typeface="+mn-lt"/>
                        </a:rPr>
                        <a:t>)</a:t>
                      </a:r>
                    </a:p>
                  </a:txBody>
                  <a:tcPr anchor="ctr"/>
                </a:tc>
                <a:extLst>
                  <a:ext uri="{0D108BD9-81ED-4DB2-BD59-A6C34878D82A}">
                    <a16:rowId xmlns:a16="http://schemas.microsoft.com/office/drawing/2014/main" val="495662092"/>
                  </a:ext>
                </a:extLst>
              </a:tr>
              <a:tr h="203385">
                <a:tc>
                  <a:txBody>
                    <a:bodyPr/>
                    <a:lstStyle/>
                    <a:p>
                      <a:r>
                        <a:rPr kumimoji="1" lang="en-US" altLang="ja-JP" sz="1000" dirty="0">
                          <a:latin typeface="+mn-lt"/>
                        </a:rPr>
                        <a:t>2023/07/05</a:t>
                      </a:r>
                      <a:endParaRPr kumimoji="1" lang="ja-JP" altLang="en-US" sz="1000" dirty="0">
                        <a:latin typeface="+mn-lt"/>
                      </a:endParaRPr>
                    </a:p>
                  </a:txBody>
                  <a:tcPr anchor="ctr"/>
                </a:tc>
                <a:tc>
                  <a:txBody>
                    <a:bodyPr/>
                    <a:lstStyle/>
                    <a:p>
                      <a:r>
                        <a:rPr kumimoji="1" lang="en-US" altLang="ja-JP" sz="1000" dirty="0">
                          <a:latin typeface="+mn-lt"/>
                        </a:rPr>
                        <a:t>LINE</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2023/7/27</a:t>
                      </a:r>
                      <a:endParaRPr kumimoji="1" lang="ja-JP" altLang="en-US" sz="1000" dirty="0">
                        <a:latin typeface="+mn-lt"/>
                      </a:endParaRPr>
                    </a:p>
                  </a:txBody>
                  <a:tcPr anchor="ctr"/>
                </a:tc>
                <a:tc>
                  <a:txBody>
                    <a:bodyPr/>
                    <a:lstStyle/>
                    <a:p>
                      <a:r>
                        <a:rPr kumimoji="1" lang="en-US" altLang="ja-JP" sz="1000" dirty="0" err="1">
                          <a:latin typeface="+mn-lt"/>
                        </a:rPr>
                        <a:t>Collabora</a:t>
                      </a:r>
                      <a:endParaRPr kumimoji="1" lang="en-US" altLang="ja-JP" sz="1000" dirty="0">
                        <a:latin typeface="+mn-lt"/>
                      </a:endParaRP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2023/10/4</a:t>
                      </a:r>
                      <a:endParaRPr kumimoji="1" lang="ja-JP" altLang="en-US" sz="1000" dirty="0">
                        <a:latin typeface="+mn-lt"/>
                      </a:endParaRPr>
                    </a:p>
                  </a:txBody>
                  <a:tcPr anchor="ctr"/>
                </a:tc>
                <a:tc>
                  <a:txBody>
                    <a:bodyPr/>
                    <a:lstStyle/>
                    <a:p>
                      <a:r>
                        <a:rPr kumimoji="1" lang="en-US" altLang="ja-JP" sz="1000" dirty="0">
                          <a:latin typeface="+mn-lt"/>
                        </a:rPr>
                        <a:t>Bobble AI</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2023/11/2</a:t>
                      </a:r>
                      <a:endParaRPr kumimoji="1" lang="ja-JP" altLang="en-US" sz="1000" dirty="0">
                        <a:latin typeface="+mn-lt"/>
                      </a:endParaRPr>
                    </a:p>
                  </a:txBody>
                  <a:tcPr anchor="ctr"/>
                </a:tc>
                <a:tc>
                  <a:txBody>
                    <a:bodyPr/>
                    <a:lstStyle/>
                    <a:p>
                      <a:r>
                        <a:rPr kumimoji="1" lang="en-US" altLang="ja-JP" sz="1000" dirty="0" err="1">
                          <a:latin typeface="+mn-lt"/>
                        </a:rPr>
                        <a:t>Vectorverse</a:t>
                      </a:r>
                      <a:endParaRPr kumimoji="1" lang="en-US" altLang="ja-JP" sz="1000" dirty="0">
                        <a:latin typeface="+mn-lt"/>
                      </a:endParaRP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Mobis</a:t>
                      </a:r>
                      <a:endParaRPr kumimoji="1" lang="ja-JP" altLang="en-US" sz="1000" dirty="0">
                        <a:latin typeface="+mn-lt"/>
                      </a:endParaRPr>
                    </a:p>
                  </a:txBody>
                  <a:tcPr anchor="ctr"/>
                </a:tc>
                <a:extLst>
                  <a:ext uri="{0D108BD9-81ED-4DB2-BD59-A6C34878D82A}">
                    <a16:rowId xmlns:a16="http://schemas.microsoft.com/office/drawing/2014/main" val="1781717628"/>
                  </a:ext>
                </a:extLst>
              </a:tr>
              <a:tr h="203385">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Autoever</a:t>
                      </a:r>
                      <a:r>
                        <a:rPr kumimoji="1" lang="en-US" altLang="ja-JP" sz="1000" dirty="0">
                          <a:latin typeface="+mn-lt"/>
                        </a:rPr>
                        <a:t> </a:t>
                      </a:r>
                      <a:endParaRPr kumimoji="1" lang="ja-JP" altLang="en-US" sz="1000" dirty="0">
                        <a:latin typeface="+mn-lt"/>
                      </a:endParaRPr>
                    </a:p>
                  </a:txBody>
                  <a:tcPr anchor="ctr"/>
                </a:tc>
                <a:extLst>
                  <a:ext uri="{0D108BD9-81ED-4DB2-BD59-A6C34878D82A}">
                    <a16:rowId xmlns:a16="http://schemas.microsoft.com/office/drawing/2014/main" val="1400075074"/>
                  </a:ext>
                </a:extLst>
              </a:tr>
              <a:tr h="203385">
                <a:tc>
                  <a:txBody>
                    <a:bodyPr/>
                    <a:lstStyle/>
                    <a:p>
                      <a:r>
                        <a:rPr kumimoji="1" lang="en-US" altLang="ja-JP" sz="1000" dirty="0">
                          <a:latin typeface="+mn-lt"/>
                        </a:rPr>
                        <a:t>2022/11/04</a:t>
                      </a:r>
                      <a:endParaRPr kumimoji="1" lang="ja-JP" altLang="en-US" sz="1000" dirty="0">
                        <a:latin typeface="+mn-lt"/>
                      </a:endParaRPr>
                    </a:p>
                  </a:txBody>
                  <a:tcPr anchor="ctr"/>
                </a:tc>
                <a:tc>
                  <a:txBody>
                    <a:bodyPr/>
                    <a:lstStyle/>
                    <a:p>
                      <a:r>
                        <a:rPr kumimoji="1" lang="en-US" altLang="ja-JP" sz="1000" dirty="0">
                          <a:latin typeface="+mn-lt"/>
                        </a:rPr>
                        <a:t>NAVER</a:t>
                      </a:r>
                    </a:p>
                  </a:txBody>
                  <a:tcPr anchor="ctr"/>
                </a:tc>
                <a:extLst>
                  <a:ext uri="{0D108BD9-81ED-4DB2-BD59-A6C34878D82A}">
                    <a16:rowId xmlns:a16="http://schemas.microsoft.com/office/drawing/2014/main" val="1044407308"/>
                  </a:ext>
                </a:extLst>
              </a:tr>
              <a:tr h="20338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2022/11/11</a:t>
                      </a:r>
                      <a:endParaRPr kumimoji="1" lang="ja-JP" altLang="en-US" sz="1000" dirty="0">
                        <a:latin typeface="+mn-lt"/>
                      </a:endParaRPr>
                    </a:p>
                  </a:txBody>
                  <a:tcPr anchor="ctr"/>
                </a:tc>
                <a:tc>
                  <a:txBody>
                    <a:bodyPr/>
                    <a:lstStyle/>
                    <a:p>
                      <a:r>
                        <a:rPr kumimoji="1" lang="en-US" altLang="ja-JP" sz="1000" dirty="0">
                          <a:latin typeface="+mn-lt"/>
                        </a:rPr>
                        <a:t>Fujitsu</a:t>
                      </a:r>
                    </a:p>
                  </a:txBody>
                  <a:tcPr anchor="ctr"/>
                </a:tc>
                <a:extLst>
                  <a:ext uri="{0D108BD9-81ED-4DB2-BD59-A6C34878D82A}">
                    <a16:rowId xmlns:a16="http://schemas.microsoft.com/office/drawing/2014/main" val="3522502151"/>
                  </a:ext>
                </a:extLst>
              </a:tr>
              <a:tr h="203385">
                <a:tc>
                  <a:txBody>
                    <a:bodyPr/>
                    <a:lstStyle/>
                    <a:p>
                      <a:r>
                        <a:rPr kumimoji="1" lang="en-US" altLang="ja-JP" sz="1000" dirty="0">
                          <a:latin typeface="+mn-lt"/>
                        </a:rPr>
                        <a:t>2022/12/06</a:t>
                      </a:r>
                      <a:endParaRPr kumimoji="1" lang="ja-JP" altLang="en-US" sz="1000" dirty="0">
                        <a:latin typeface="+mn-lt"/>
                      </a:endParaRPr>
                    </a:p>
                  </a:txBody>
                  <a:tcPr anchor="ctr"/>
                </a:tc>
                <a:tc>
                  <a:txBody>
                    <a:bodyPr/>
                    <a:lstStyle/>
                    <a:p>
                      <a:r>
                        <a:rPr kumimoji="1" lang="en-US" altLang="ja-JP" sz="1000" dirty="0">
                          <a:latin typeface="+mn-lt"/>
                        </a:rPr>
                        <a:t>Google</a:t>
                      </a:r>
                      <a:endParaRPr kumimoji="1" lang="ja-JP" altLang="en-US" sz="1000" dirty="0">
                        <a:latin typeface="+mn-lt"/>
                      </a:endParaRPr>
                    </a:p>
                  </a:txBody>
                  <a:tcPr anchor="ctr"/>
                </a:tc>
                <a:extLst>
                  <a:ext uri="{0D108BD9-81ED-4DB2-BD59-A6C34878D82A}">
                    <a16:rowId xmlns:a16="http://schemas.microsoft.com/office/drawing/2014/main" val="3774495848"/>
                  </a:ext>
                </a:extLst>
              </a:tr>
              <a:tr h="203385">
                <a:tc>
                  <a:txBody>
                    <a:bodyPr/>
                    <a:lstStyle/>
                    <a:p>
                      <a:r>
                        <a:rPr kumimoji="1" lang="en-US" altLang="ja-JP" sz="1000" dirty="0">
                          <a:latin typeface="+mn-lt"/>
                        </a:rPr>
                        <a:t>2023/03/31</a:t>
                      </a:r>
                      <a:endParaRPr kumimoji="1" lang="ja-JP" altLang="en-US" sz="1000" dirty="0">
                        <a:latin typeface="+mn-lt"/>
                      </a:endParaRPr>
                    </a:p>
                  </a:txBody>
                  <a:tcPr anchor="ctr"/>
                </a:tc>
                <a:tc>
                  <a:txBody>
                    <a:bodyPr/>
                    <a:lstStyle/>
                    <a:p>
                      <a:r>
                        <a:rPr kumimoji="1" lang="en-US" altLang="ja-JP" sz="1000" dirty="0" err="1">
                          <a:latin typeface="+mn-lt"/>
                        </a:rPr>
                        <a:t>Socionext</a:t>
                      </a:r>
                      <a:endParaRPr kumimoji="1" lang="en-US" altLang="ja-JP" sz="1000" dirty="0">
                        <a:latin typeface="+mn-lt"/>
                      </a:endParaRPr>
                    </a:p>
                  </a:txBody>
                  <a:tcPr anchor="ctr"/>
                </a:tc>
                <a:extLst>
                  <a:ext uri="{0D108BD9-81ED-4DB2-BD59-A6C34878D82A}">
                    <a16:rowId xmlns:a16="http://schemas.microsoft.com/office/drawing/2014/main" val="3169838739"/>
                  </a:ext>
                </a:extLst>
              </a:tr>
              <a:tr h="203385">
                <a:tc>
                  <a:txBody>
                    <a:bodyPr/>
                    <a:lstStyle/>
                    <a:p>
                      <a:r>
                        <a:rPr kumimoji="1" lang="en-US" altLang="ja-JP" sz="1000" dirty="0">
                          <a:latin typeface="+mn-lt"/>
                        </a:rPr>
                        <a:t>2023/Apr</a:t>
                      </a:r>
                      <a:endParaRPr kumimoji="1" lang="ja-JP" altLang="en-US" sz="1000" dirty="0">
                        <a:latin typeface="+mn-lt"/>
                      </a:endParaRPr>
                    </a:p>
                  </a:txBody>
                  <a:tcPr anchor="ctr"/>
                </a:tc>
                <a:tc>
                  <a:txBody>
                    <a:bodyPr/>
                    <a:lstStyle/>
                    <a:p>
                      <a:r>
                        <a:rPr kumimoji="1" lang="en-US" altLang="ja-JP" sz="1000" dirty="0">
                          <a:latin typeface="+mn-lt"/>
                        </a:rPr>
                        <a:t>China Mobile</a:t>
                      </a:r>
                      <a:r>
                        <a:rPr kumimoji="1" lang="ja-JP" altLang="en-US" sz="1000" dirty="0">
                          <a:latin typeface="+mn-lt"/>
                        </a:rPr>
                        <a:t>、</a:t>
                      </a:r>
                      <a:r>
                        <a:rPr kumimoji="1" lang="en-US" altLang="ja-JP" sz="1000" dirty="0">
                          <a:latin typeface="+mn-lt"/>
                        </a:rPr>
                        <a:t>Alibaba</a:t>
                      </a:r>
                      <a:r>
                        <a:rPr kumimoji="1" lang="ja-JP" altLang="en-US" sz="1000" dirty="0">
                          <a:latin typeface="+mn-lt"/>
                        </a:rPr>
                        <a:t>、</a:t>
                      </a:r>
                      <a:r>
                        <a:rPr kumimoji="1" lang="en-US" altLang="ja-JP" sz="1000" dirty="0">
                          <a:latin typeface="+mn-lt"/>
                        </a:rPr>
                        <a:t>Cloudera</a:t>
                      </a:r>
                      <a:r>
                        <a:rPr kumimoji="1" lang="ja-JP" altLang="en-US" sz="1000" dirty="0">
                          <a:latin typeface="+mn-lt"/>
                        </a:rPr>
                        <a:t>、</a:t>
                      </a:r>
                      <a:r>
                        <a:rPr kumimoji="1" lang="en-US" altLang="ja-JP" sz="1000" dirty="0">
                          <a:latin typeface="+mn-lt"/>
                        </a:rPr>
                        <a:t>SAIC X-ONE</a:t>
                      </a:r>
                      <a:r>
                        <a:rPr kumimoji="1" lang="ja-JP" altLang="en-US" sz="1000" dirty="0">
                          <a:latin typeface="+mn-lt"/>
                        </a:rPr>
                        <a:t>、</a:t>
                      </a:r>
                      <a:r>
                        <a:rPr kumimoji="1" lang="en-US" altLang="ja-JP" sz="1000" dirty="0" err="1">
                          <a:latin typeface="+mn-lt"/>
                        </a:rPr>
                        <a:t>ByteDance</a:t>
                      </a:r>
                      <a:endParaRPr kumimoji="1" lang="en-US" altLang="ja-JP" sz="1000" dirty="0">
                        <a:latin typeface="+mn-lt"/>
                      </a:endParaRPr>
                    </a:p>
                  </a:txBody>
                  <a:tcPr anchor="ctr"/>
                </a:tc>
                <a:extLst>
                  <a:ext uri="{0D108BD9-81ED-4DB2-BD59-A6C34878D82A}">
                    <a16:rowId xmlns:a16="http://schemas.microsoft.com/office/drawing/2014/main" val="3947555262"/>
                  </a:ext>
                </a:extLst>
              </a:tr>
              <a:tr h="203385">
                <a:tc>
                  <a:txBody>
                    <a:bodyPr/>
                    <a:lstStyle/>
                    <a:p>
                      <a:r>
                        <a:rPr kumimoji="1" lang="en-US" altLang="ja-JP" sz="1000" dirty="0">
                          <a:latin typeface="+mn-lt"/>
                        </a:rPr>
                        <a:t>2023/06/27</a:t>
                      </a:r>
                      <a:endParaRPr kumimoji="1" lang="ja-JP" altLang="en-US" sz="1000" dirty="0">
                        <a:latin typeface="+mn-lt"/>
                      </a:endParaRPr>
                    </a:p>
                  </a:txBody>
                  <a:tcPr anchor="ctr"/>
                </a:tc>
                <a:tc>
                  <a:txBody>
                    <a:bodyPr/>
                    <a:lstStyle/>
                    <a:p>
                      <a:r>
                        <a:rPr kumimoji="1" lang="en-US" altLang="ja-JP" sz="1000" dirty="0" err="1">
                          <a:latin typeface="+mn-lt"/>
                        </a:rPr>
                        <a:t>xFusion</a:t>
                      </a:r>
                      <a:r>
                        <a:rPr kumimoji="1" lang="en-US" altLang="ja-JP" sz="1000" dirty="0">
                          <a:latin typeface="+mn-lt"/>
                        </a:rPr>
                        <a:t> (100</a:t>
                      </a:r>
                      <a:r>
                        <a:rPr kumimoji="1" lang="ja-JP" altLang="en-US" sz="1000" dirty="0">
                          <a:latin typeface="+mn-lt"/>
                        </a:rPr>
                        <a:t>社目</a:t>
                      </a:r>
                      <a:r>
                        <a:rPr kumimoji="1" lang="en-US" altLang="ja-JP" sz="1000" dirty="0">
                          <a:latin typeface="+mn-lt"/>
                        </a:rPr>
                        <a:t>)</a:t>
                      </a:r>
                    </a:p>
                  </a:txBody>
                  <a:tcPr anchor="ctr"/>
                </a:tc>
                <a:extLst>
                  <a:ext uri="{0D108BD9-81ED-4DB2-BD59-A6C34878D82A}">
                    <a16:rowId xmlns:a16="http://schemas.microsoft.com/office/drawing/2014/main" val="2414829798"/>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graphicFrame>
        <p:nvGraphicFramePr>
          <p:cNvPr id="4" name="表 3">
            <a:extLst>
              <a:ext uri="{FF2B5EF4-FFF2-40B4-BE49-F238E27FC236}">
                <a16:creationId xmlns:a16="http://schemas.microsoft.com/office/drawing/2014/main" id="{0F7614BA-0EBE-0D54-E1D5-81BA0B45868E}"/>
              </a:ext>
            </a:extLst>
          </p:cNvPr>
          <p:cNvGraphicFramePr>
            <a:graphicFrameLocks noGrp="1"/>
          </p:cNvGraphicFramePr>
          <p:nvPr>
            <p:extLst>
              <p:ext uri="{D42A27DB-BD31-4B8C-83A1-F6EECF244321}">
                <p14:modId xmlns:p14="http://schemas.microsoft.com/office/powerpoint/2010/main" val="1927507542"/>
              </p:ext>
            </p:extLst>
          </p:nvPr>
        </p:nvGraphicFramePr>
        <p:xfrm>
          <a:off x="9524418" y="2483202"/>
          <a:ext cx="2340000" cy="362712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2023/07/05</a:t>
                      </a:r>
                      <a:endParaRPr kumimoji="1" lang="ja-JP" altLang="en-US" sz="1000" dirty="0">
                        <a:latin typeface="+mn-lt"/>
                      </a:endParaRPr>
                    </a:p>
                  </a:txBody>
                  <a:tcPr anchor="ctr"/>
                </a:tc>
                <a:tc>
                  <a:txBody>
                    <a:bodyPr/>
                    <a:lstStyle/>
                    <a:p>
                      <a:r>
                        <a:rPr kumimoji="1" lang="en-US" altLang="ja-JP" sz="1000" dirty="0">
                          <a:latin typeface="+mn-lt"/>
                        </a:rPr>
                        <a:t>LINE</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2023/7/27</a:t>
                      </a:r>
                      <a:endParaRPr kumimoji="1" lang="ja-JP" altLang="en-US" sz="1000" dirty="0">
                        <a:latin typeface="+mn-lt"/>
                      </a:endParaRPr>
                    </a:p>
                  </a:txBody>
                  <a:tcPr anchor="ctr"/>
                </a:tc>
                <a:tc>
                  <a:txBody>
                    <a:bodyPr/>
                    <a:lstStyle/>
                    <a:p>
                      <a:r>
                        <a:rPr kumimoji="1" lang="en-US" altLang="ja-JP" sz="1000" dirty="0" err="1">
                          <a:latin typeface="+mn-lt"/>
                        </a:rPr>
                        <a:t>Collabora</a:t>
                      </a:r>
                      <a:endParaRPr kumimoji="1" lang="en-US" altLang="ja-JP" sz="1000" dirty="0">
                        <a:latin typeface="+mn-lt"/>
                      </a:endParaRP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2023/10/4</a:t>
                      </a:r>
                      <a:endParaRPr kumimoji="1" lang="ja-JP" altLang="en-US" sz="1000" dirty="0">
                        <a:latin typeface="+mn-lt"/>
                      </a:endParaRPr>
                    </a:p>
                  </a:txBody>
                  <a:tcPr anchor="ctr"/>
                </a:tc>
                <a:tc>
                  <a:txBody>
                    <a:bodyPr/>
                    <a:lstStyle/>
                    <a:p>
                      <a:r>
                        <a:rPr kumimoji="1" lang="en-US" altLang="ja-JP" sz="1000" dirty="0">
                          <a:latin typeface="+mn-lt"/>
                        </a:rPr>
                        <a:t>Bobble AI</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2023/11/2</a:t>
                      </a:r>
                      <a:endParaRPr kumimoji="1" lang="ja-JP" altLang="en-US" sz="1000" dirty="0">
                        <a:latin typeface="+mn-lt"/>
                      </a:endParaRPr>
                    </a:p>
                  </a:txBody>
                  <a:tcPr anchor="ctr"/>
                </a:tc>
                <a:tc>
                  <a:txBody>
                    <a:bodyPr/>
                    <a:lstStyle/>
                    <a:p>
                      <a:r>
                        <a:rPr kumimoji="1" lang="en-US" altLang="ja-JP" sz="1000" dirty="0" err="1">
                          <a:latin typeface="+mn-lt"/>
                        </a:rPr>
                        <a:t>Vectorverse</a:t>
                      </a:r>
                      <a:endParaRPr kumimoji="1" lang="en-US" altLang="ja-JP" sz="1000" dirty="0">
                        <a:latin typeface="+mn-lt"/>
                      </a:endParaRP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2023/11/7</a:t>
                      </a:r>
                      <a:endParaRPr kumimoji="1" lang="ja-JP" altLang="en-US" sz="1000" dirty="0">
                        <a:latin typeface="+mn-lt"/>
                      </a:endParaRPr>
                    </a:p>
                  </a:txBody>
                  <a:tcPr anchor="ctr"/>
                </a:tc>
                <a:tc>
                  <a:txBody>
                    <a:bodyPr/>
                    <a:lstStyle/>
                    <a:p>
                      <a:r>
                        <a:rPr kumimoji="1" lang="en-US" altLang="ja-JP" sz="1000" dirty="0">
                          <a:latin typeface="+mn-lt"/>
                        </a:rPr>
                        <a:t>Korea Telecom</a:t>
                      </a:r>
                    </a:p>
                  </a:txBody>
                  <a:tcPr anchor="ctr"/>
                </a:tc>
                <a:extLst>
                  <a:ext uri="{0D108BD9-81ED-4DB2-BD59-A6C34878D82A}">
                    <a16:rowId xmlns:a16="http://schemas.microsoft.com/office/drawing/2014/main" val="629689271"/>
                  </a:ext>
                </a:extLst>
              </a:tr>
              <a:tr h="203385">
                <a:tc>
                  <a:txBody>
                    <a:bodyPr/>
                    <a:lstStyle/>
                    <a:p>
                      <a:r>
                        <a:rPr kumimoji="1" lang="en-US" altLang="ja-JP" sz="1000" dirty="0">
                          <a:latin typeface="+mn-lt"/>
                        </a:rPr>
                        <a:t>2023/11/12</a:t>
                      </a:r>
                      <a:endParaRPr kumimoji="1" lang="ja-JP" altLang="en-US" sz="1000" dirty="0">
                        <a:latin typeface="+mn-lt"/>
                      </a:endParaRPr>
                    </a:p>
                  </a:txBody>
                  <a:tcPr anchor="ctr"/>
                </a:tc>
                <a:tc>
                  <a:txBody>
                    <a:bodyPr/>
                    <a:lstStyle/>
                    <a:p>
                      <a:r>
                        <a:rPr kumimoji="1" lang="en-US" altLang="ja-JP" sz="1000" dirty="0" err="1">
                          <a:latin typeface="+mn-lt"/>
                        </a:rPr>
                        <a:t>LSware</a:t>
                      </a:r>
                      <a:endParaRPr kumimoji="1" lang="en-US" altLang="ja-JP" sz="1000" dirty="0">
                        <a:latin typeface="+mn-lt"/>
                      </a:endParaRPr>
                    </a:p>
                  </a:txBody>
                  <a:tcPr anchor="ctr"/>
                </a:tc>
                <a:extLst>
                  <a:ext uri="{0D108BD9-81ED-4DB2-BD59-A6C34878D82A}">
                    <a16:rowId xmlns:a16="http://schemas.microsoft.com/office/drawing/2014/main" val="2547118266"/>
                  </a:ext>
                </a:extLst>
              </a:tr>
              <a:tr h="203385">
                <a:tc>
                  <a:txBody>
                    <a:bodyPr/>
                    <a:lstStyle/>
                    <a:p>
                      <a:r>
                        <a:rPr kumimoji="1" lang="en-US" altLang="ja-JP" sz="1000" dirty="0">
                          <a:latin typeface="+mn-lt"/>
                        </a:rPr>
                        <a:t>2023/12/6</a:t>
                      </a:r>
                      <a:endParaRPr kumimoji="1" lang="ja-JP" altLang="en-US" sz="1000" dirty="0">
                        <a:latin typeface="+mn-lt"/>
                      </a:endParaRPr>
                    </a:p>
                  </a:txBody>
                  <a:tcPr anchor="ctr"/>
                </a:tc>
                <a:tc>
                  <a:txBody>
                    <a:bodyPr/>
                    <a:lstStyle/>
                    <a:p>
                      <a:r>
                        <a:rPr kumimoji="1" lang="en-US" altLang="ja-JP" sz="1000" dirty="0">
                          <a:latin typeface="+mn-lt"/>
                        </a:rPr>
                        <a:t>Honda</a:t>
                      </a:r>
                    </a:p>
                  </a:txBody>
                  <a:tcPr anchor="ctr"/>
                </a:tc>
                <a:extLst>
                  <a:ext uri="{0D108BD9-81ED-4DB2-BD59-A6C34878D82A}">
                    <a16:rowId xmlns:a16="http://schemas.microsoft.com/office/drawing/2014/main" val="4182733523"/>
                  </a:ext>
                </a:extLst>
              </a:tr>
              <a:tr h="203385">
                <a:tc>
                  <a:txBody>
                    <a:bodyPr/>
                    <a:lstStyle/>
                    <a:p>
                      <a:r>
                        <a:rPr kumimoji="1" lang="en-US" altLang="ja-JP" sz="1000" dirty="0">
                          <a:latin typeface="+mn-lt"/>
                        </a:rPr>
                        <a:t>2024/1/12</a:t>
                      </a:r>
                      <a:endParaRPr kumimoji="1" lang="ja-JP" altLang="en-US" sz="1000" dirty="0">
                        <a:latin typeface="+mn-lt"/>
                      </a:endParaRPr>
                    </a:p>
                  </a:txBody>
                  <a:tcPr anchor="ctr"/>
                </a:tc>
                <a:tc>
                  <a:txBody>
                    <a:bodyPr/>
                    <a:lstStyle/>
                    <a:p>
                      <a:r>
                        <a:rPr kumimoji="1" lang="en-US" altLang="ja-JP" sz="1000" dirty="0">
                          <a:latin typeface="+mn-lt"/>
                        </a:rPr>
                        <a:t>Software Security Technology</a:t>
                      </a:r>
                    </a:p>
                  </a:txBody>
                  <a:tcPr anchor="ctr"/>
                </a:tc>
                <a:extLst>
                  <a:ext uri="{0D108BD9-81ED-4DB2-BD59-A6C34878D82A}">
                    <a16:rowId xmlns:a16="http://schemas.microsoft.com/office/drawing/2014/main" val="3400747018"/>
                  </a:ext>
                </a:extLst>
              </a:tr>
              <a:tr h="203385">
                <a:tc>
                  <a:txBody>
                    <a:bodyPr/>
                    <a:lstStyle/>
                    <a:p>
                      <a:r>
                        <a:rPr kumimoji="1" lang="en-US" altLang="ja-JP" sz="1000" dirty="0">
                          <a:latin typeface="+mn-lt"/>
                        </a:rPr>
                        <a:t>2024/1/14</a:t>
                      </a:r>
                      <a:endParaRPr kumimoji="1" lang="ja-JP" altLang="en-US" sz="1000" dirty="0">
                        <a:latin typeface="+mn-lt"/>
                      </a:endParaRPr>
                    </a:p>
                  </a:txBody>
                  <a:tcPr anchor="ctr"/>
                </a:tc>
                <a:tc>
                  <a:txBody>
                    <a:bodyPr/>
                    <a:lstStyle/>
                    <a:p>
                      <a:r>
                        <a:rPr kumimoji="1" lang="en-US" altLang="ja-JP" sz="1000" dirty="0">
                          <a:latin typeface="+mn-lt"/>
                        </a:rPr>
                        <a:t>Shanghai Computer Software Technology Development Center</a:t>
                      </a:r>
                    </a:p>
                  </a:txBody>
                  <a:tcPr anchor="ctr"/>
                </a:tc>
                <a:extLst>
                  <a:ext uri="{0D108BD9-81ED-4DB2-BD59-A6C34878D82A}">
                    <a16:rowId xmlns:a16="http://schemas.microsoft.com/office/drawing/2014/main" val="3589980715"/>
                  </a:ext>
                </a:extLst>
              </a:tr>
              <a:tr h="203385">
                <a:tc>
                  <a:txBody>
                    <a:bodyPr/>
                    <a:lstStyle/>
                    <a:p>
                      <a:r>
                        <a:rPr kumimoji="1" lang="en-US" altLang="ja-JP" sz="1000" dirty="0">
                          <a:latin typeface="+mn-lt"/>
                        </a:rPr>
                        <a:t>2024/1/30</a:t>
                      </a:r>
                      <a:endParaRPr kumimoji="1" lang="ja-JP" altLang="en-US" sz="1000" dirty="0">
                        <a:latin typeface="+mn-lt"/>
                      </a:endParaRPr>
                    </a:p>
                  </a:txBody>
                  <a:tcPr anchor="ctr"/>
                </a:tc>
                <a:tc>
                  <a:txBody>
                    <a:bodyPr/>
                    <a:lstStyle/>
                    <a:p>
                      <a:r>
                        <a:rPr kumimoji="1" lang="en-US" altLang="ja-JP" sz="1000" dirty="0" err="1">
                          <a:latin typeface="+mn-lt"/>
                        </a:rPr>
                        <a:t>CEHLabs</a:t>
                      </a:r>
                      <a:endParaRPr kumimoji="1" lang="en-US" altLang="ja-JP" sz="1000" dirty="0">
                        <a:latin typeface="+mn-lt"/>
                      </a:endParaRPr>
                    </a:p>
                  </a:txBody>
                  <a:tcPr anchor="ctr"/>
                </a:tc>
                <a:extLst>
                  <a:ext uri="{0D108BD9-81ED-4DB2-BD59-A6C34878D82A}">
                    <a16:rowId xmlns:a16="http://schemas.microsoft.com/office/drawing/2014/main" val="3285634113"/>
                  </a:ext>
                </a:extLst>
              </a:tr>
              <a:tr h="203385">
                <a:tc>
                  <a:txBody>
                    <a:bodyPr/>
                    <a:lstStyle/>
                    <a:p>
                      <a:r>
                        <a:rPr kumimoji="1" lang="en-US" altLang="ja-JP" sz="1000" dirty="0">
                          <a:latin typeface="+mn-lt"/>
                        </a:rPr>
                        <a:t>2024/2/29</a:t>
                      </a:r>
                      <a:endParaRPr kumimoji="1" lang="ja-JP" altLang="en-US" sz="1000" dirty="0">
                        <a:latin typeface="+mn-lt"/>
                      </a:endParaRPr>
                    </a:p>
                  </a:txBody>
                  <a:tcPr anchor="ctr"/>
                </a:tc>
                <a:tc>
                  <a:txBody>
                    <a:bodyPr/>
                    <a:lstStyle/>
                    <a:p>
                      <a:r>
                        <a:rPr kumimoji="1" lang="en-US" altLang="ja-JP" sz="1000" dirty="0">
                          <a:latin typeface="+mn-lt"/>
                        </a:rPr>
                        <a:t>Circle</a:t>
                      </a:r>
                    </a:p>
                  </a:txBody>
                  <a:tcPr anchor="ctr"/>
                </a:tc>
                <a:extLst>
                  <a:ext uri="{0D108BD9-81ED-4DB2-BD59-A6C34878D82A}">
                    <a16:rowId xmlns:a16="http://schemas.microsoft.com/office/drawing/2014/main" val="2683897179"/>
                  </a:ext>
                </a:extLst>
              </a:tr>
              <a:tr h="203385">
                <a:tc>
                  <a:txBody>
                    <a:bodyPr/>
                    <a:lstStyle/>
                    <a:p>
                      <a:r>
                        <a:rPr kumimoji="1" lang="en-US" altLang="ja-JP" sz="1000" dirty="0">
                          <a:latin typeface="+mn-lt"/>
                        </a:rPr>
                        <a:t>2024/4/3</a:t>
                      </a:r>
                      <a:endParaRPr kumimoji="1" lang="ja-JP" altLang="en-US" sz="1000" dirty="0">
                        <a:latin typeface="+mn-lt"/>
                      </a:endParaRPr>
                    </a:p>
                  </a:txBody>
                  <a:tcPr anchor="ctr"/>
                </a:tc>
                <a:tc>
                  <a:txBody>
                    <a:bodyPr/>
                    <a:lstStyle/>
                    <a:p>
                      <a:r>
                        <a:rPr kumimoji="1" lang="en-US" altLang="ja-JP" sz="1000" dirty="0" err="1">
                          <a:latin typeface="+mn-lt"/>
                        </a:rPr>
                        <a:t>emlix</a:t>
                      </a:r>
                      <a:endParaRPr kumimoji="1" lang="en-US" altLang="ja-JP" sz="1000" dirty="0">
                        <a:latin typeface="+mn-lt"/>
                      </a:endParaRPr>
                    </a:p>
                  </a:txBody>
                  <a:tcPr anchor="ctr"/>
                </a:tc>
                <a:extLst>
                  <a:ext uri="{0D108BD9-81ED-4DB2-BD59-A6C34878D82A}">
                    <a16:rowId xmlns:a16="http://schemas.microsoft.com/office/drawing/2014/main" val="859287248"/>
                  </a:ext>
                </a:extLst>
              </a:tr>
              <a:tr h="203385">
                <a:tc>
                  <a:txBody>
                    <a:bodyPr/>
                    <a:lstStyle/>
                    <a:p>
                      <a:r>
                        <a:rPr kumimoji="1" lang="en-US" altLang="ja-JP" sz="1000" dirty="0">
                          <a:latin typeface="+mn-lt"/>
                        </a:rPr>
                        <a:t>2024/4/15</a:t>
                      </a:r>
                      <a:endParaRPr kumimoji="1" lang="ja-JP" altLang="en-US" sz="1000" dirty="0">
                        <a:latin typeface="+mn-lt"/>
                      </a:endParaRPr>
                    </a:p>
                  </a:txBody>
                  <a:tcPr anchor="ctr"/>
                </a:tc>
                <a:tc>
                  <a:txBody>
                    <a:bodyPr/>
                    <a:lstStyle/>
                    <a:p>
                      <a:r>
                        <a:rPr kumimoji="1" lang="en-US" altLang="ja-JP" sz="1000" dirty="0">
                          <a:latin typeface="+mn-lt"/>
                        </a:rPr>
                        <a:t>Volvo</a:t>
                      </a:r>
                      <a:r>
                        <a:rPr kumimoji="1" lang="ja-JP" altLang="en-US" sz="1000" dirty="0">
                          <a:latin typeface="+mn-lt"/>
                        </a:rPr>
                        <a:t> </a:t>
                      </a:r>
                      <a:r>
                        <a:rPr kumimoji="1" lang="en-US" altLang="ja-JP" sz="1000">
                          <a:latin typeface="+mn-lt"/>
                        </a:rPr>
                        <a:t>Cars</a:t>
                      </a:r>
                      <a:endParaRPr kumimoji="1" lang="en-US" altLang="ja-JP" sz="1000" dirty="0">
                        <a:latin typeface="+mn-lt"/>
                      </a:endParaRPr>
                    </a:p>
                  </a:txBody>
                  <a:tcPr anchor="ctr"/>
                </a:tc>
                <a:extLst>
                  <a:ext uri="{0D108BD9-81ED-4DB2-BD59-A6C34878D82A}">
                    <a16:rowId xmlns:a16="http://schemas.microsoft.com/office/drawing/2014/main" val="3475790978"/>
                  </a:ext>
                </a:extLst>
              </a:tr>
            </a:tbl>
          </a:graphicData>
        </a:graphic>
      </p:graphicFrame>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3484470559"/>
              </p:ext>
            </p:extLst>
          </p:nvPr>
        </p:nvGraphicFramePr>
        <p:xfrm>
          <a:off x="5131863" y="2470651"/>
          <a:ext cx="3208433" cy="3840480"/>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27282">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27282">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27282">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27282">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27282">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27282">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27282">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27282">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27282">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r h="227282">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412670806"/>
                  </a:ext>
                </a:extLst>
              </a:tr>
              <a:tr h="227282">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105493580"/>
                  </a:ext>
                </a:extLst>
              </a:tr>
              <a:tr h="227282">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4038218394"/>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3457339504"/>
              </p:ext>
            </p:extLst>
          </p:nvPr>
        </p:nvGraphicFramePr>
        <p:xfrm>
          <a:off x="8516413" y="2470651"/>
          <a:ext cx="3208433" cy="34747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9531">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39531">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39531">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r h="239531">
                <a:tc>
                  <a:txBody>
                    <a:bodyPr/>
                    <a:lstStyle/>
                    <a:p>
                      <a:r>
                        <a:rPr kumimoji="1" lang="en-US" altLang="ja-JP" sz="1200" dirty="0">
                          <a:latin typeface="+mn-lt"/>
                        </a:rPr>
                        <a:t>2023/05/30</a:t>
                      </a:r>
                      <a:endParaRPr kumimoji="1" lang="ja-JP" altLang="en-US" sz="1200" dirty="0">
                        <a:latin typeface="+mn-lt"/>
                      </a:endParaRPr>
                    </a:p>
                  </a:txBody>
                  <a:tcPr anchor="ctr"/>
                </a:tc>
                <a:tc>
                  <a:txBody>
                    <a:bodyPr/>
                    <a:lstStyle/>
                    <a:p>
                      <a:r>
                        <a:rPr kumimoji="1" lang="en-US" altLang="ja-JP" sz="1200" dirty="0">
                          <a:latin typeface="+mn-lt"/>
                        </a:rPr>
                        <a:t>NORDEMANN</a:t>
                      </a:r>
                      <a:endParaRPr kumimoji="1" lang="ja-JP" altLang="en-US" sz="1200" dirty="0">
                        <a:latin typeface="+mn-lt"/>
                      </a:endParaRPr>
                    </a:p>
                  </a:txBody>
                  <a:tcPr anchor="ctr"/>
                </a:tc>
                <a:extLst>
                  <a:ext uri="{0D108BD9-81ED-4DB2-BD59-A6C34878D82A}">
                    <a16:rowId xmlns:a16="http://schemas.microsoft.com/office/drawing/2014/main" val="2049643619"/>
                  </a:ext>
                </a:extLst>
              </a:tr>
              <a:tr h="239531">
                <a:tc>
                  <a:txBody>
                    <a:bodyPr/>
                    <a:lstStyle/>
                    <a:p>
                      <a:r>
                        <a:rPr kumimoji="1" lang="en-US" altLang="ja-JP" sz="1200" dirty="0">
                          <a:latin typeface="+mn-lt"/>
                        </a:rPr>
                        <a:t>2023/06/22</a:t>
                      </a:r>
                      <a:endParaRPr kumimoji="1" lang="ja-JP" altLang="en-US" sz="1200" dirty="0">
                        <a:latin typeface="+mn-lt"/>
                      </a:endParaRPr>
                    </a:p>
                  </a:txBody>
                  <a:tcPr anchor="ctr"/>
                </a:tc>
                <a:tc>
                  <a:txBody>
                    <a:bodyPr/>
                    <a:lstStyle/>
                    <a:p>
                      <a:r>
                        <a:rPr kumimoji="1" lang="en-US" altLang="ja-JP" sz="1200" dirty="0">
                          <a:latin typeface="+mn-lt"/>
                        </a:rPr>
                        <a:t>Deloitte</a:t>
                      </a:r>
                      <a:endParaRPr kumimoji="1" lang="ja-JP" altLang="en-US" sz="1200" dirty="0">
                        <a:latin typeface="+mn-lt"/>
                      </a:endParaRPr>
                    </a:p>
                  </a:txBody>
                  <a:tcPr anchor="ctr"/>
                </a:tc>
                <a:extLst>
                  <a:ext uri="{0D108BD9-81ED-4DB2-BD59-A6C34878D82A}">
                    <a16:rowId xmlns:a16="http://schemas.microsoft.com/office/drawing/2014/main" val="1979635913"/>
                  </a:ext>
                </a:extLst>
              </a:tr>
              <a:tr h="399218">
                <a:tc>
                  <a:txBody>
                    <a:bodyPr/>
                    <a:lstStyle/>
                    <a:p>
                      <a:r>
                        <a:rPr kumimoji="1" lang="en-US" altLang="ja-JP" sz="1200" dirty="0">
                          <a:latin typeface="+mn-lt"/>
                        </a:rPr>
                        <a:t>2023/8/7</a:t>
                      </a:r>
                      <a:endParaRPr kumimoji="1" lang="ja-JP" altLang="en-US" sz="1200" dirty="0">
                        <a:latin typeface="+mn-lt"/>
                      </a:endParaRPr>
                    </a:p>
                  </a:txBody>
                  <a:tcPr anchor="ctr"/>
                </a:tc>
                <a:tc>
                  <a:txBody>
                    <a:bodyPr/>
                    <a:lstStyle/>
                    <a:p>
                      <a:r>
                        <a:rPr kumimoji="1" lang="en-US" altLang="ja-JP" sz="1200" dirty="0">
                          <a:latin typeface="+mn-lt"/>
                        </a:rPr>
                        <a:t>National Financial Technology Certification Center</a:t>
                      </a:r>
                      <a:endParaRPr kumimoji="1" lang="ja-JP" altLang="en-US" sz="1200" dirty="0">
                        <a:latin typeface="+mn-lt"/>
                      </a:endParaRPr>
                    </a:p>
                  </a:txBody>
                  <a:tcPr anchor="ctr"/>
                </a:tc>
                <a:extLst>
                  <a:ext uri="{0D108BD9-81ED-4DB2-BD59-A6C34878D82A}">
                    <a16:rowId xmlns:a16="http://schemas.microsoft.com/office/drawing/2014/main" val="437538272"/>
                  </a:ext>
                </a:extLst>
              </a:tr>
              <a:tr h="239531">
                <a:tc>
                  <a:txBody>
                    <a:bodyPr/>
                    <a:lstStyle/>
                    <a:p>
                      <a:r>
                        <a:rPr kumimoji="1" lang="en-US" altLang="ja-JP" sz="1200" dirty="0">
                          <a:latin typeface="+mn-lt"/>
                        </a:rPr>
                        <a:t>2023/8/21</a:t>
                      </a:r>
                      <a:endParaRPr kumimoji="1" lang="ja-JP" altLang="en-US" sz="1200" dirty="0">
                        <a:latin typeface="+mn-lt"/>
                      </a:endParaRPr>
                    </a:p>
                  </a:txBody>
                  <a:tcPr anchor="ctr"/>
                </a:tc>
                <a:tc>
                  <a:txBody>
                    <a:bodyPr/>
                    <a:lstStyle/>
                    <a:p>
                      <a:r>
                        <a:rPr kumimoji="1" lang="en-US" altLang="ja-JP" sz="1200" dirty="0" err="1">
                          <a:latin typeface="+mn-lt"/>
                        </a:rPr>
                        <a:t>OpenTEKr</a:t>
                      </a:r>
                      <a:endParaRPr kumimoji="1" lang="ja-JP" altLang="en-US" sz="1200" dirty="0">
                        <a:latin typeface="+mn-lt"/>
                      </a:endParaRPr>
                    </a:p>
                  </a:txBody>
                  <a:tcPr anchor="ctr"/>
                </a:tc>
                <a:extLst>
                  <a:ext uri="{0D108BD9-81ED-4DB2-BD59-A6C34878D82A}">
                    <a16:rowId xmlns:a16="http://schemas.microsoft.com/office/drawing/2014/main" val="3957258679"/>
                  </a:ext>
                </a:extLst>
              </a:tr>
              <a:tr h="399218">
                <a:tc>
                  <a:txBody>
                    <a:bodyPr/>
                    <a:lstStyle/>
                    <a:p>
                      <a:r>
                        <a:rPr kumimoji="1" lang="en-US" altLang="ja-JP" sz="1200" dirty="0">
                          <a:latin typeface="+mn-lt"/>
                        </a:rPr>
                        <a:t>2023/9/4</a:t>
                      </a:r>
                      <a:endParaRPr kumimoji="1" lang="ja-JP" altLang="en-US" sz="1200" dirty="0">
                        <a:latin typeface="+mn-lt"/>
                      </a:endParaRPr>
                    </a:p>
                  </a:txBody>
                  <a:tcPr anchor="ctr"/>
                </a:tc>
                <a:tc>
                  <a:txBody>
                    <a:bodyPr/>
                    <a:lstStyle/>
                    <a:p>
                      <a:r>
                        <a:rPr kumimoji="1" lang="en-US" altLang="ja-JP" sz="1200" dirty="0">
                          <a:latin typeface="+mn-lt"/>
                        </a:rPr>
                        <a:t>Suzhou </a:t>
                      </a:r>
                      <a:r>
                        <a:rPr kumimoji="1" lang="en-US" altLang="ja-JP" sz="1200" dirty="0" err="1">
                          <a:latin typeface="+mn-lt"/>
                        </a:rPr>
                        <a:t>PrismAurora</a:t>
                      </a:r>
                      <a:r>
                        <a:rPr kumimoji="1" lang="en-US" altLang="ja-JP" sz="1200" dirty="0">
                          <a:latin typeface="+mn-lt"/>
                        </a:rPr>
                        <a:t> Information Technology</a:t>
                      </a:r>
                      <a:endParaRPr kumimoji="1" lang="ja-JP" altLang="en-US" sz="1200" dirty="0">
                        <a:latin typeface="+mn-lt"/>
                      </a:endParaRPr>
                    </a:p>
                  </a:txBody>
                  <a:tcPr anchor="ctr"/>
                </a:tc>
                <a:extLst>
                  <a:ext uri="{0D108BD9-81ED-4DB2-BD59-A6C34878D82A}">
                    <a16:rowId xmlns:a16="http://schemas.microsoft.com/office/drawing/2014/main" val="2485160392"/>
                  </a:ext>
                </a:extLst>
              </a:tr>
              <a:tr h="239531">
                <a:tc>
                  <a:txBody>
                    <a:bodyPr/>
                    <a:lstStyle/>
                    <a:p>
                      <a:r>
                        <a:rPr kumimoji="1" lang="en-US" altLang="ja-JP" sz="1200" dirty="0">
                          <a:latin typeface="+mn-lt"/>
                        </a:rPr>
                        <a:t>2023/9/12</a:t>
                      </a:r>
                      <a:endParaRPr kumimoji="1" lang="ja-JP" altLang="en-US" sz="1200" dirty="0">
                        <a:latin typeface="+mn-lt"/>
                      </a:endParaRPr>
                    </a:p>
                  </a:txBody>
                  <a:tcPr anchor="ctr"/>
                </a:tc>
                <a:tc>
                  <a:txBody>
                    <a:bodyPr/>
                    <a:lstStyle/>
                    <a:p>
                      <a:r>
                        <a:rPr kumimoji="1" lang="en-US" altLang="ja-JP" sz="1200" dirty="0">
                          <a:latin typeface="+mn-lt"/>
                        </a:rPr>
                        <a:t>LR29</a:t>
                      </a:r>
                      <a:endParaRPr kumimoji="1" lang="ja-JP" altLang="en-US" sz="1200" dirty="0">
                        <a:latin typeface="+mn-lt"/>
                      </a:endParaRPr>
                    </a:p>
                  </a:txBody>
                  <a:tcPr anchor="ctr"/>
                </a:tc>
                <a:extLst>
                  <a:ext uri="{0D108BD9-81ED-4DB2-BD59-A6C34878D82A}">
                    <a16:rowId xmlns:a16="http://schemas.microsoft.com/office/drawing/2014/main" val="1311155665"/>
                  </a:ext>
                </a:extLst>
              </a:tr>
              <a:tr h="558905">
                <a:tc>
                  <a:txBody>
                    <a:bodyPr/>
                    <a:lstStyle/>
                    <a:p>
                      <a:r>
                        <a:rPr kumimoji="1" lang="en-US" altLang="ja-JP" sz="1200" dirty="0">
                          <a:latin typeface="+mn-lt"/>
                        </a:rPr>
                        <a:t>2023/12/13</a:t>
                      </a:r>
                      <a:endParaRPr kumimoji="1" lang="ja-JP" altLang="en-US" sz="1200" dirty="0">
                        <a:latin typeface="+mn-lt"/>
                      </a:endParaRPr>
                    </a:p>
                  </a:txBody>
                  <a:tcPr anchor="ctr"/>
                </a:tc>
                <a:tc>
                  <a:txBody>
                    <a:bodyPr/>
                    <a:lstStyle/>
                    <a:p>
                      <a:r>
                        <a:rPr kumimoji="1" lang="en-US" altLang="ja-JP" sz="1200" dirty="0">
                          <a:latin typeface="+mn-lt"/>
                        </a:rPr>
                        <a:t>China Industrial Control Systems Cyber Emergency Response Team</a:t>
                      </a:r>
                      <a:endParaRPr kumimoji="1" lang="ja-JP" altLang="en-US" sz="1200" dirty="0">
                        <a:latin typeface="+mn-lt"/>
                      </a:endParaRPr>
                    </a:p>
                  </a:txBody>
                  <a:tcPr anchor="ctr"/>
                </a:tc>
                <a:extLst>
                  <a:ext uri="{0D108BD9-81ED-4DB2-BD59-A6C34878D82A}">
                    <a16:rowId xmlns:a16="http://schemas.microsoft.com/office/drawing/2014/main" val="1092425302"/>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6772978" y="632642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pic>
        <p:nvPicPr>
          <p:cNvPr id="4" name="図 3">
            <a:extLst>
              <a:ext uri="{FF2B5EF4-FFF2-40B4-BE49-F238E27FC236}">
                <a16:creationId xmlns:a16="http://schemas.microsoft.com/office/drawing/2014/main" id="{1978D446-ADCC-D310-003B-1B0B18B90DBC}"/>
              </a:ext>
            </a:extLst>
          </p:cNvPr>
          <p:cNvPicPr>
            <a:picLocks noChangeAspect="1"/>
          </p:cNvPicPr>
          <p:nvPr/>
        </p:nvPicPr>
        <p:blipFill rotWithShape="1">
          <a:blip r:embed="rId4"/>
          <a:srcRect b="8862"/>
          <a:stretch/>
        </p:blipFill>
        <p:spPr>
          <a:xfrm>
            <a:off x="552260" y="1784113"/>
            <a:ext cx="5100933" cy="4499798"/>
          </a:xfrm>
          <a:prstGeom prst="rect">
            <a:avLst/>
          </a:prstGeom>
        </p:spPr>
      </p:pic>
      <p:pic>
        <p:nvPicPr>
          <p:cNvPr id="11" name="図 10">
            <a:extLst>
              <a:ext uri="{FF2B5EF4-FFF2-40B4-BE49-F238E27FC236}">
                <a16:creationId xmlns:a16="http://schemas.microsoft.com/office/drawing/2014/main" id="{A246039A-8027-C70F-D5A6-A09A1B78CEEC}"/>
              </a:ext>
            </a:extLst>
          </p:cNvPr>
          <p:cNvPicPr>
            <a:picLocks noChangeAspect="1"/>
          </p:cNvPicPr>
          <p:nvPr/>
        </p:nvPicPr>
        <p:blipFill rotWithShape="1">
          <a:blip r:embed="rId5"/>
          <a:srcRect t="13372"/>
          <a:stretch/>
        </p:blipFill>
        <p:spPr>
          <a:xfrm>
            <a:off x="6211846" y="2006750"/>
            <a:ext cx="5401901" cy="4277160"/>
          </a:xfrm>
          <a:prstGeom prst="rect">
            <a:avLst/>
          </a:prstGeom>
        </p:spPr>
      </p:pic>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D3A844-0B03-D878-9500-ED2EE6FADDAE}"/>
              </a:ext>
            </a:extLst>
          </p:cNvPr>
          <p:cNvPicPr>
            <a:picLocks noChangeAspect="1"/>
          </p:cNvPicPr>
          <p:nvPr/>
        </p:nvPicPr>
        <p:blipFill>
          <a:blip r:embed="rId3"/>
          <a:stretch>
            <a:fillRect/>
          </a:stretch>
        </p:blipFill>
        <p:spPr>
          <a:xfrm>
            <a:off x="529953" y="4137322"/>
            <a:ext cx="5805873" cy="2159317"/>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5"/>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6"/>
              </a:rPr>
              <a:t>https</a:t>
            </a:r>
            <a:r>
              <a:rPr lang="en-US" altLang="ja-JP" sz="1600" b="0" i="0" u="none" strike="noStrike" dirty="0">
                <a:solidFill>
                  <a:srgbClr val="00AEBC"/>
                </a:solidFill>
                <a:effectLst/>
                <a:hlinkClick r:id="rId6"/>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2"/>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98AE09-3B00-0D48-D9F2-E273D509231A}"/>
              </a:ext>
            </a:extLst>
          </p:cNvPr>
          <p:cNvPicPr>
            <a:picLocks noChangeAspect="1"/>
          </p:cNvPicPr>
          <p:nvPr/>
        </p:nvPicPr>
        <p:blipFill>
          <a:blip r:embed="rId3"/>
          <a:stretch>
            <a:fillRect/>
          </a:stretch>
        </p:blipFill>
        <p:spPr>
          <a:xfrm>
            <a:off x="6198497" y="1976264"/>
            <a:ext cx="5805873" cy="2159317"/>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FA7B96B7-8F5E-EACF-4ADF-FFC39A4E1267}"/>
              </a:ext>
            </a:extLst>
          </p:cNvPr>
          <p:cNvPicPr>
            <a:picLocks noChangeAspect="1"/>
          </p:cNvPicPr>
          <p:nvPr/>
        </p:nvPicPr>
        <p:blipFill rotWithShape="1">
          <a:blip r:embed="rId3"/>
          <a:srcRect l="1907" t="14542" r="2646"/>
          <a:stretch/>
        </p:blipFill>
        <p:spPr>
          <a:xfrm>
            <a:off x="9318933" y="3976768"/>
            <a:ext cx="2821788" cy="1521148"/>
          </a:xfrm>
          <a:prstGeom prst="rect">
            <a:avLst/>
          </a:prstGeom>
        </p:spPr>
      </p:pic>
      <p:pic>
        <p:nvPicPr>
          <p:cNvPr id="14" name="図 13">
            <a:extLst>
              <a:ext uri="{FF2B5EF4-FFF2-40B4-BE49-F238E27FC236}">
                <a16:creationId xmlns:a16="http://schemas.microsoft.com/office/drawing/2014/main" id="{1F6B747A-A0E2-EF40-40BA-6A54E799CBA9}"/>
              </a:ext>
            </a:extLst>
          </p:cNvPr>
          <p:cNvPicPr>
            <a:picLocks noChangeAspect="1"/>
          </p:cNvPicPr>
          <p:nvPr/>
        </p:nvPicPr>
        <p:blipFill>
          <a:blip r:embed="rId4"/>
          <a:stretch>
            <a:fillRect/>
          </a:stretch>
        </p:blipFill>
        <p:spPr>
          <a:xfrm>
            <a:off x="3526153" y="3911391"/>
            <a:ext cx="2454006" cy="2552622"/>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https://www.openchainproject.org/partners</a:t>
            </a:r>
            <a:endParaRPr lang="en-US" altLang="ja-JP" sz="14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6"/>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7"/>
          <a:stretch>
            <a:fillRect/>
          </a:stretch>
        </p:blipFill>
        <p:spPr>
          <a:xfrm>
            <a:off x="6603465" y="1785661"/>
            <a:ext cx="3087135" cy="1867219"/>
          </a:xfrm>
          <a:prstGeom prst="rect">
            <a:avLst/>
          </a:prstGeom>
        </p:spPr>
      </p:pic>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pic>
        <p:nvPicPr>
          <p:cNvPr id="4" name="図 3">
            <a:extLst>
              <a:ext uri="{FF2B5EF4-FFF2-40B4-BE49-F238E27FC236}">
                <a16:creationId xmlns:a16="http://schemas.microsoft.com/office/drawing/2014/main" id="{38603A11-8FB4-5175-F973-32CB0FDA4843}"/>
              </a:ext>
            </a:extLst>
          </p:cNvPr>
          <p:cNvPicPr>
            <a:picLocks noChangeAspect="1"/>
          </p:cNvPicPr>
          <p:nvPr/>
        </p:nvPicPr>
        <p:blipFill>
          <a:blip r:embed="rId8"/>
          <a:stretch>
            <a:fillRect/>
          </a:stretch>
        </p:blipFill>
        <p:spPr>
          <a:xfrm>
            <a:off x="445818" y="3761787"/>
            <a:ext cx="2829550" cy="2499790"/>
          </a:xfrm>
          <a:prstGeom prst="rect">
            <a:avLst/>
          </a:prstGeom>
        </p:spPr>
      </p:pic>
      <p:pic>
        <p:nvPicPr>
          <p:cNvPr id="20" name="図 19">
            <a:extLst>
              <a:ext uri="{FF2B5EF4-FFF2-40B4-BE49-F238E27FC236}">
                <a16:creationId xmlns:a16="http://schemas.microsoft.com/office/drawing/2014/main" id="{C937F838-5FA5-87A4-DB23-D9F981C5AFED}"/>
              </a:ext>
            </a:extLst>
          </p:cNvPr>
          <p:cNvPicPr>
            <a:picLocks noChangeAspect="1"/>
          </p:cNvPicPr>
          <p:nvPr/>
        </p:nvPicPr>
        <p:blipFill>
          <a:blip r:embed="rId9"/>
          <a:stretch>
            <a:fillRect/>
          </a:stretch>
        </p:blipFill>
        <p:spPr>
          <a:xfrm>
            <a:off x="6252113" y="3717924"/>
            <a:ext cx="2822457" cy="1521148"/>
          </a:xfrm>
          <a:prstGeom prst="rect">
            <a:avLst/>
          </a:prstGeom>
        </p:spPr>
      </p:pic>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Vendors</a:t>
            </a:r>
          </a:p>
        </p:txBody>
      </p:sp>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70009"/>
            <a:ext cx="2868489"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Third-Party Certifiers</a:t>
            </a:r>
          </a:p>
        </p:txBody>
      </p:sp>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35B97C-385D-7BF9-771F-7A37E4169E44}"/>
              </a:ext>
            </a:extLst>
          </p:cNvPr>
          <p:cNvPicPr>
            <a:picLocks noChangeAspect="1"/>
          </p:cNvPicPr>
          <p:nvPr/>
        </p:nvPicPr>
        <p:blipFill>
          <a:blip r:embed="rId2"/>
          <a:stretch>
            <a:fillRect/>
          </a:stretch>
        </p:blipFill>
        <p:spPr>
          <a:xfrm>
            <a:off x="711300" y="2862128"/>
            <a:ext cx="5095924" cy="3175314"/>
          </a:xfrm>
          <a:prstGeom prst="rect">
            <a:avLst/>
          </a:prstGeom>
        </p:spPr>
      </p:pic>
      <p:pic>
        <p:nvPicPr>
          <p:cNvPr id="7" name="図 6">
            <a:extLst>
              <a:ext uri="{FF2B5EF4-FFF2-40B4-BE49-F238E27FC236}">
                <a16:creationId xmlns:a16="http://schemas.microsoft.com/office/drawing/2014/main" id="{2DE9918C-71F9-3C43-B8A5-BB0F2BBAEE8D}"/>
              </a:ext>
            </a:extLst>
          </p:cNvPr>
          <p:cNvPicPr>
            <a:picLocks noChangeAspect="1"/>
          </p:cNvPicPr>
          <p:nvPr/>
        </p:nvPicPr>
        <p:blipFill>
          <a:blip r:embed="rId3"/>
          <a:stretch>
            <a:fillRect/>
          </a:stretch>
        </p:blipFill>
        <p:spPr>
          <a:xfrm>
            <a:off x="6096000" y="3486829"/>
            <a:ext cx="5931244" cy="901119"/>
          </a:xfrm>
          <a:prstGeom prst="rect">
            <a:avLst/>
          </a:prstGeom>
        </p:spPr>
      </p:pic>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2415946"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6910118" y="4483520"/>
            <a:ext cx="4910983" cy="3941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https://www.openchainproject.org/community-of-conformance</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pPr lvl="1"/>
            <a:r>
              <a:rPr kumimoji="1" lang="ja-JP" altLang="en-US" sz="2134" b="1" dirty="0">
                <a:latin typeface="+mn-lt"/>
                <a:ea typeface="+mj-ea"/>
              </a:rPr>
              <a:t>現在コミュニケーションは主に</a:t>
            </a:r>
            <a:r>
              <a:rPr kumimoji="1" lang="en-US" altLang="ja-JP" sz="2134" b="1" dirty="0">
                <a:latin typeface="+mn-lt"/>
                <a:ea typeface="+mj-ea"/>
              </a:rPr>
              <a:t>Slack</a:t>
            </a:r>
            <a:r>
              <a:rPr kumimoji="1" lang="ja-JP" altLang="en-US" sz="2134" b="1" dirty="0">
                <a:latin typeface="+mn-lt"/>
                <a:ea typeface="+mj-ea"/>
              </a:rPr>
              <a:t>で行っており、参加人数は</a:t>
            </a:r>
            <a:r>
              <a:rPr kumimoji="1" lang="en-US" altLang="ja-JP" sz="2134" b="1" dirty="0">
                <a:latin typeface="+mn-lt"/>
                <a:ea typeface="+mj-ea"/>
              </a:rPr>
              <a:t>270</a:t>
            </a:r>
            <a:r>
              <a:rPr kumimoji="1" lang="ja-JP" altLang="en-US" sz="2134" b="1" dirty="0">
                <a:latin typeface="+mn-lt"/>
                <a:ea typeface="+mj-ea"/>
              </a:rPr>
              <a:t>名以上。</a:t>
            </a:r>
            <a:endParaRPr kumimoji="1" lang="en-US" altLang="ja-JP" sz="2134"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546" y="3550720"/>
            <a:ext cx="4383254" cy="2872304"/>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3"/>
              </a:rPr>
              <a:t>https://github.com/OpenChain-Project/OpenChain-JWG/tree/master/CaseStudy/OpenChain_Industry_Survey/2023</a:t>
            </a:r>
            <a:endParaRPr kumimoji="1" lang="en-US" altLang="ja-JP" sz="20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p:txBody>
      </p:sp>
      <p:graphicFrame>
        <p:nvGraphicFramePr>
          <p:cNvPr id="3" name="表 5">
            <a:extLst>
              <a:ext uri="{FF2B5EF4-FFF2-40B4-BE49-F238E27FC236}">
                <a16:creationId xmlns:a16="http://schemas.microsoft.com/office/drawing/2014/main" id="{A75EDD46-1C6D-EA3F-92CE-D4B3FFA5137B}"/>
              </a:ext>
            </a:extLst>
          </p:cNvPr>
          <p:cNvGraphicFramePr>
            <a:graphicFrameLocks noGrp="1"/>
          </p:cNvGraphicFramePr>
          <p:nvPr>
            <p:extLst>
              <p:ext uri="{D42A27DB-BD31-4B8C-83A1-F6EECF244321}">
                <p14:modId xmlns:p14="http://schemas.microsoft.com/office/powerpoint/2010/main" val="161155977"/>
              </p:ext>
            </p:extLst>
          </p:nvPr>
        </p:nvGraphicFramePr>
        <p:xfrm>
          <a:off x="889200" y="1555410"/>
          <a:ext cx="10320000" cy="4480560"/>
        </p:xfrm>
        <a:graphic>
          <a:graphicData uri="http://schemas.openxmlformats.org/drawingml/2006/table">
            <a:tbl>
              <a:tblPr bandRow="1">
                <a:tableStyleId>{D27102A9-8310-4765-A935-A1911B00CA55}</a:tableStyleId>
              </a:tblPr>
              <a:tblGrid>
                <a:gridCol w="448331">
                  <a:extLst>
                    <a:ext uri="{9D8B030D-6E8A-4147-A177-3AD203B41FA5}">
                      <a16:colId xmlns:a16="http://schemas.microsoft.com/office/drawing/2014/main" val="742243122"/>
                    </a:ext>
                  </a:extLst>
                </a:gridCol>
                <a:gridCol w="1074398">
                  <a:extLst>
                    <a:ext uri="{9D8B030D-6E8A-4147-A177-3AD203B41FA5}">
                      <a16:colId xmlns:a16="http://schemas.microsoft.com/office/drawing/2014/main" val="3975490367"/>
                    </a:ext>
                  </a:extLst>
                </a:gridCol>
                <a:gridCol w="1905890">
                  <a:extLst>
                    <a:ext uri="{9D8B030D-6E8A-4147-A177-3AD203B41FA5}">
                      <a16:colId xmlns:a16="http://schemas.microsoft.com/office/drawing/2014/main" val="3510625651"/>
                    </a:ext>
                  </a:extLst>
                </a:gridCol>
                <a:gridCol w="6891381">
                  <a:extLst>
                    <a:ext uri="{9D8B030D-6E8A-4147-A177-3AD203B41FA5}">
                      <a16:colId xmlns:a16="http://schemas.microsoft.com/office/drawing/2014/main" val="2379514253"/>
                    </a:ext>
                  </a:extLst>
                </a:gridCol>
              </a:tblGrid>
              <a:tr h="174477">
                <a:tc>
                  <a:txBody>
                    <a:bodyPr/>
                    <a:lstStyle/>
                    <a:p>
                      <a:r>
                        <a:rPr kumimoji="1" lang="en-US" altLang="ja-JP" sz="1400" dirty="0"/>
                        <a:t>#01</a:t>
                      </a:r>
                      <a:endParaRPr kumimoji="1" lang="ja-JP" altLang="en-US" sz="1400" dirty="0"/>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en-US" altLang="ja-JP" sz="1400" dirty="0"/>
                        <a:t>2017/12/27</a:t>
                      </a:r>
                      <a:endParaRPr kumimoji="1" lang="ja-JP" altLang="en-US" sz="1400" dirty="0"/>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ja-JP" altLang="en-US" sz="1400" dirty="0"/>
                        <a:t>ソニー</a:t>
                      </a:r>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ja-JP" altLang="en-US" sz="1400" dirty="0"/>
                        <a:t>本社 クリエイティブラウンジ</a:t>
                      </a:r>
                    </a:p>
                  </a:txBody>
                  <a:tcPr marL="36000" marR="36000"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7254579"/>
                  </a:ext>
                </a:extLst>
              </a:tr>
              <a:tr h="174477">
                <a:tc>
                  <a:txBody>
                    <a:bodyPr/>
                    <a:lstStyle/>
                    <a:p>
                      <a:r>
                        <a:rPr kumimoji="1" lang="en-US" altLang="ja-JP" sz="1400" dirty="0"/>
                        <a:t>#02</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2018/02/22</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日立</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品川オフィス</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22690930"/>
                  </a:ext>
                </a:extLst>
              </a:tr>
              <a:tr h="174477">
                <a:tc>
                  <a:txBody>
                    <a:bodyPr/>
                    <a:lstStyle/>
                    <a:p>
                      <a:r>
                        <a:rPr kumimoji="1" lang="en-US" altLang="ja-JP" sz="1400" dirty="0"/>
                        <a:t>#03</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2018/04/19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Panasonic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Wonder Lab Osaka</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68533527"/>
                  </a:ext>
                </a:extLst>
              </a:tr>
              <a:tr h="174477">
                <a:tc>
                  <a:txBody>
                    <a:bodyPr/>
                    <a:lstStyle/>
                    <a:p>
                      <a:r>
                        <a:rPr kumimoji="1" lang="en-US" altLang="ja-JP" sz="1400" dirty="0"/>
                        <a:t>#04</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2018/06/13</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トヨタ自動車</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名古屋オフィス</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19385672"/>
                  </a:ext>
                </a:extLst>
              </a:tr>
              <a:tr h="174477">
                <a:tc>
                  <a:txBody>
                    <a:bodyPr/>
                    <a:lstStyle/>
                    <a:p>
                      <a:r>
                        <a:rPr kumimoji="1" lang="en-US" altLang="ja-JP" sz="1400" dirty="0"/>
                        <a:t>#05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2018/08/31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zh-TW" altLang="en-US" sz="1400" dirty="0"/>
                        <a:t>富士通</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zh-TW" altLang="en-US" sz="1400" dirty="0"/>
                        <a:t>川崎工場</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5336694"/>
                  </a:ext>
                </a:extLst>
              </a:tr>
              <a:tr h="174477">
                <a:tc>
                  <a:txBody>
                    <a:bodyPr/>
                    <a:lstStyle/>
                    <a:p>
                      <a:r>
                        <a:rPr kumimoji="1" lang="en-US" altLang="ja-JP" sz="1400" dirty="0"/>
                        <a:t>#06</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2018/10/31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東芝</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ラゾーナ川崎東芝ビル</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26379851"/>
                  </a:ext>
                </a:extLst>
              </a:tr>
              <a:tr h="150132">
                <a:tc>
                  <a:txBody>
                    <a:bodyPr/>
                    <a:lstStyle/>
                    <a:p>
                      <a:r>
                        <a:rPr kumimoji="1" lang="en-US" altLang="ja-JP" sz="1400" dirty="0"/>
                        <a:t>#07</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2018/12/05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テュフズードジャパン</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新宿</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30246093"/>
                  </a:ext>
                </a:extLst>
              </a:tr>
              <a:tr h="174477">
                <a:tc>
                  <a:txBody>
                    <a:bodyPr/>
                    <a:lstStyle/>
                    <a:p>
                      <a:r>
                        <a:rPr kumimoji="1" lang="en-US" altLang="ja-JP" sz="1400" dirty="0"/>
                        <a:t>#08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2019/02/28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三菱電機</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本社（丸の内）</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87548684"/>
                  </a:ext>
                </a:extLst>
              </a:tr>
              <a:tr h="174477">
                <a:tc>
                  <a:txBody>
                    <a:bodyPr/>
                    <a:lstStyle/>
                    <a:p>
                      <a:r>
                        <a:rPr kumimoji="1" lang="en-US" altLang="ja-JP" sz="1400" dirty="0"/>
                        <a:t>#09</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2019/04/18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デンソーテン</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兵庫</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45975778"/>
                  </a:ext>
                </a:extLst>
              </a:tr>
              <a:tr h="174477">
                <a:tc>
                  <a:txBody>
                    <a:bodyPr/>
                    <a:lstStyle/>
                    <a:p>
                      <a:r>
                        <a:rPr kumimoji="1" lang="en-US" altLang="ja-JP" sz="1400" dirty="0"/>
                        <a:t>#10</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2019/07/16</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富士通</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蒲田ソリューションスクエア</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4063374"/>
                  </a:ext>
                </a:extLst>
              </a:tr>
              <a:tr h="174477">
                <a:tc>
                  <a:txBody>
                    <a:bodyPr/>
                    <a:lstStyle/>
                    <a:p>
                      <a:r>
                        <a:rPr kumimoji="1" lang="en-US" altLang="ja-JP" sz="1400" dirty="0"/>
                        <a:t>#11</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2019/09/19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オリンパス</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技術開発センター宇津木</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76812385"/>
                  </a:ext>
                </a:extLst>
              </a:tr>
              <a:tr h="174477">
                <a:tc>
                  <a:txBody>
                    <a:bodyPr/>
                    <a:lstStyle/>
                    <a:p>
                      <a:r>
                        <a:rPr kumimoji="1" lang="en-US" altLang="ja-JP" sz="1400" dirty="0"/>
                        <a:t>#12</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2019/12/19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NEC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NEC</a:t>
                      </a:r>
                      <a:r>
                        <a:rPr kumimoji="1" lang="ja-JP" altLang="en-US" sz="1400" dirty="0"/>
                        <a:t>本社ビル（田町）</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7420954"/>
                  </a:ext>
                </a:extLst>
              </a:tr>
              <a:tr h="174477">
                <a:tc>
                  <a:txBody>
                    <a:bodyPr/>
                    <a:lstStyle/>
                    <a:p>
                      <a:r>
                        <a:rPr kumimoji="1" lang="en-US" altLang="ja-JP" sz="1400" dirty="0"/>
                        <a:t>#13</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dirty="0"/>
                        <a:t>2020/02/18</a:t>
                      </a:r>
                      <a:endParaRPr kumimoji="1" lang="ja-JP" altLang="en-US" sz="1400" dirty="0"/>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400" dirty="0"/>
                        <a:t>ディー・エヌ・エー </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400" dirty="0"/>
                        <a:t>渋谷ヒカリエ　</a:t>
                      </a:r>
                      <a:r>
                        <a:rPr kumimoji="1" lang="ja-JP" altLang="en-US" sz="1400" dirty="0">
                          <a:solidFill>
                            <a:srgbClr val="FF0000"/>
                          </a:solidFill>
                        </a:rPr>
                        <a:t>［コロナのため開催中止］</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2935356"/>
                  </a:ext>
                </a:extLst>
              </a:tr>
              <a:tr h="174477">
                <a:tc gridSpan="2">
                  <a:txBody>
                    <a:bodyPr/>
                    <a:lstStyle/>
                    <a:p>
                      <a:r>
                        <a:rPr kumimoji="1" lang="en-US" altLang="ja-JP" sz="1400" dirty="0"/>
                        <a:t>#14</a:t>
                      </a:r>
                      <a:r>
                        <a:rPr kumimoji="1" lang="ja-JP" altLang="en-US" sz="1400" dirty="0"/>
                        <a:t> </a:t>
                      </a:r>
                      <a:r>
                        <a:rPr kumimoji="1" lang="en-US" altLang="ja-JP" sz="1400" dirty="0"/>
                        <a:t>~</a:t>
                      </a:r>
                      <a:r>
                        <a:rPr kumimoji="1" lang="ja-JP" altLang="en-US" sz="1400" dirty="0"/>
                        <a:t> </a:t>
                      </a:r>
                      <a:r>
                        <a:rPr kumimoji="1" lang="en-US" altLang="ja-JP" sz="1400" dirty="0"/>
                        <a:t>#25</a:t>
                      </a:r>
                      <a:r>
                        <a:rPr kumimoji="1" lang="ja-JP" altLang="en-US" sz="1400" dirty="0"/>
                        <a:t> </a:t>
                      </a:r>
                      <a:endParaRPr kumimoji="1" lang="en-US" altLang="ja-JP" sz="1400" dirty="0"/>
                    </a:p>
                  </a:txBody>
                  <a:tcPr marL="36000" marR="36000" marT="0" marB="0">
                    <a:lnL>
                      <a:noFill/>
                    </a:lnL>
                    <a:lnR>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sz="1400" dirty="0"/>
                    </a:p>
                  </a:txBody>
                  <a:tcPr marL="36000" marR="36000" marT="0" marB="0"/>
                </a:tc>
                <a:tc gridSpan="2">
                  <a:txBody>
                    <a:bodyPr/>
                    <a:lstStyle/>
                    <a:p>
                      <a:r>
                        <a:rPr kumimoji="1" lang="en-US" altLang="ja-JP" sz="1400" dirty="0"/>
                        <a:t>2020: 04/23, 06/18, 10/15, 12/16</a:t>
                      </a:r>
                      <a:r>
                        <a:rPr kumimoji="1" lang="ja-JP" altLang="en-US" sz="1400" dirty="0"/>
                        <a:t>　　</a:t>
                      </a:r>
                      <a:r>
                        <a:rPr kumimoji="1" lang="en-US" altLang="ja-JP" sz="1400" dirty="0"/>
                        <a:t>2021: 03/17, 05/26, 07/29, 10/20</a:t>
                      </a:r>
                      <a:r>
                        <a:rPr kumimoji="1" lang="ja-JP" altLang="en-US" sz="1400" dirty="0"/>
                        <a:t>　　</a:t>
                      </a:r>
                      <a:r>
                        <a:rPr kumimoji="1" lang="en-US" altLang="ja-JP" sz="1400" dirty="0"/>
                        <a:t>2022: 01/21, 04/20, 07/29 ,10/31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400" dirty="0"/>
                        <a:t>Zoom hosted by </a:t>
                      </a:r>
                      <a:r>
                        <a:rPr kumimoji="1" lang="ja-JP" altLang="en-US" sz="1400" dirty="0"/>
                        <a:t>ソシオネクスト　　　</a:t>
                      </a:r>
                      <a:r>
                        <a:rPr kumimoji="1" lang="ja-JP" altLang="en-US" sz="1400" dirty="0">
                          <a:solidFill>
                            <a:srgbClr val="FF0000"/>
                          </a:solidFill>
                        </a:rPr>
                        <a:t>［オンラインのみ］</a:t>
                      </a:r>
                    </a:p>
                  </a:txBody>
                  <a:tcPr marL="36000" marR="36000" marT="0" marB="0">
                    <a:lnL>
                      <a:noFill/>
                    </a:lnL>
                    <a:lnR>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sz="1400" dirty="0"/>
                    </a:p>
                  </a:txBody>
                  <a:tcPr marL="36000" marR="36000" marT="0" marB="0"/>
                </a:tc>
                <a:extLst>
                  <a:ext uri="{0D108BD9-81ED-4DB2-BD59-A6C34878D82A}">
                    <a16:rowId xmlns:a16="http://schemas.microsoft.com/office/drawing/2014/main" val="2506718765"/>
                  </a:ext>
                </a:extLst>
              </a:tr>
              <a:tr h="174477">
                <a:tc>
                  <a:txBody>
                    <a:bodyPr/>
                    <a:lstStyle/>
                    <a:p>
                      <a:r>
                        <a:rPr kumimoji="1" lang="en-US" altLang="ja-JP" sz="1400" dirty="0"/>
                        <a:t>#26</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en-US" altLang="ja-JP" sz="1400" dirty="0"/>
                        <a:t>2023/02/09</a:t>
                      </a:r>
                      <a:endParaRPr kumimoji="1" lang="ja-JP" altLang="en-US" sz="1400" dirty="0"/>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ja-JP" altLang="en-US" sz="1400" dirty="0"/>
                        <a:t>日立ソリューションズ</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ja-JP" altLang="en-US" sz="1400" dirty="0"/>
                        <a:t>日立大森ビル　　　　　　　　　　　　　</a:t>
                      </a:r>
                      <a:r>
                        <a:rPr kumimoji="1" lang="ja-JP" altLang="en-US" sz="1400" dirty="0">
                          <a:solidFill>
                            <a:srgbClr val="FF0000"/>
                          </a:solidFill>
                        </a:rPr>
                        <a:t>［リアル・オンライン ハイブリッド］</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123155483"/>
                  </a:ext>
                </a:extLst>
              </a:tr>
              <a:tr h="174477">
                <a:tc>
                  <a:txBody>
                    <a:bodyPr/>
                    <a:lstStyle/>
                    <a:p>
                      <a:r>
                        <a:rPr kumimoji="1" lang="en-US" altLang="ja-JP" sz="1400" dirty="0"/>
                        <a:t>#27</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2023/05/18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NEC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玉川事業場</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40754133"/>
                  </a:ext>
                </a:extLst>
              </a:tr>
              <a:tr h="174477">
                <a:tc>
                  <a:txBody>
                    <a:bodyPr/>
                    <a:lstStyle/>
                    <a:p>
                      <a:r>
                        <a:rPr kumimoji="1" lang="en-US" altLang="ja-JP" sz="1400" dirty="0"/>
                        <a:t>#28</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2023/07/11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富士通</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err="1"/>
                        <a:t>Ridgelinez</a:t>
                      </a:r>
                      <a:r>
                        <a:rPr kumimoji="1" lang="ja-JP" altLang="en-US" sz="1400" dirty="0"/>
                        <a:t>（丸の内）</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0926085"/>
                  </a:ext>
                </a:extLst>
              </a:tr>
              <a:tr h="174477">
                <a:tc>
                  <a:txBody>
                    <a:bodyPr/>
                    <a:lstStyle/>
                    <a:p>
                      <a:r>
                        <a:rPr kumimoji="1" lang="en-US" altLang="ja-JP" sz="1400" dirty="0"/>
                        <a:t>#29</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2023/10/05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ソシオネクスト</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京都事業所</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8278106"/>
                  </a:ext>
                </a:extLst>
              </a:tr>
              <a:tr h="174477">
                <a:tc>
                  <a:txBody>
                    <a:bodyPr/>
                    <a:lstStyle/>
                    <a:p>
                      <a:r>
                        <a:rPr kumimoji="1" lang="en-US" altLang="ja-JP" sz="1400" dirty="0"/>
                        <a:t>#30</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2024/02/28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サイバートラスト</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アークヒルズ仙石山森タワー（六本木）</a:t>
                      </a:r>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68391923"/>
                  </a:ext>
                </a:extLst>
              </a:tr>
              <a:tr h="174477">
                <a:tc>
                  <a:txBody>
                    <a:bodyPr/>
                    <a:lstStyle/>
                    <a:p>
                      <a:r>
                        <a:rPr kumimoji="1" lang="en-US" altLang="ja-JP" sz="1400" b="1" dirty="0">
                          <a:solidFill>
                            <a:srgbClr val="0070C0"/>
                          </a:solidFill>
                        </a:rPr>
                        <a:t>#31</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r>
                        <a:rPr kumimoji="1" lang="en-US" altLang="ja-JP" sz="1400" b="1" dirty="0">
                          <a:solidFill>
                            <a:srgbClr val="0070C0"/>
                          </a:solidFill>
                        </a:rPr>
                        <a:t>2024/06/27</a:t>
                      </a:r>
                      <a:endParaRPr kumimoji="1" lang="ja-JP" altLang="en-US" sz="1400" b="1" dirty="0">
                        <a:solidFill>
                          <a:srgbClr val="0070C0"/>
                        </a:solidFill>
                      </a:endParaRP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r>
                        <a:rPr kumimoji="1" lang="ja-JP" altLang="en-US" sz="1400" b="1" dirty="0">
                          <a:solidFill>
                            <a:srgbClr val="0070C0"/>
                          </a:solidFill>
                        </a:rPr>
                        <a:t>キオクシア</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r>
                        <a:rPr kumimoji="1" lang="ja-JP" altLang="en-US" sz="1400" b="1" dirty="0">
                          <a:solidFill>
                            <a:srgbClr val="0070C0"/>
                          </a:solidFill>
                        </a:rPr>
                        <a:t>田町ステーションタワー</a:t>
                      </a:r>
                    </a:p>
                  </a:txBody>
                  <a:tcPr marL="36000" marR="36000" marT="0" marB="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9486237"/>
                  </a:ext>
                </a:extLst>
              </a:tr>
            </a:tbl>
          </a:graphicData>
        </a:graphic>
      </p:graphicFrame>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3048" y="1678640"/>
            <a:ext cx="5129884" cy="2521172"/>
          </a:xfrm>
          <a:prstGeom prst="rect">
            <a:avLst/>
          </a:prstGeom>
        </p:spPr>
      </p:pic>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4" name="フッター プレースホルダー 4">
            <a:extLst>
              <a:ext uri="{FF2B5EF4-FFF2-40B4-BE49-F238E27FC236}">
                <a16:creationId xmlns:a16="http://schemas.microsoft.com/office/drawing/2014/main" id="{6CC37A5A-465A-BDFD-625B-CBDF8C46F979}"/>
              </a:ext>
            </a:extLst>
          </p:cNvPr>
          <p:cNvSpPr>
            <a:spLocks noGrp="1"/>
          </p:cNvSpPr>
          <p:nvPr>
            <p:ph type="ftr" sz="quarter" idx="3"/>
          </p:nvPr>
        </p:nvSpPr>
        <p:spPr>
          <a:xfrm>
            <a:off x="1331339" y="6423024"/>
            <a:ext cx="2874389" cy="139700"/>
          </a:xfrm>
        </p:spPr>
        <p:txBody>
          <a:bodyPr/>
          <a:lstStyle/>
          <a:p>
            <a:pPr algn="l"/>
            <a:r>
              <a:rPr lang="en-US" altLang="ja-JP" dirty="0" err="1"/>
              <a:t>OpenChain</a:t>
            </a:r>
            <a:r>
              <a:rPr lang="en-US" altLang="ja-JP" dirty="0"/>
              <a:t>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7748337" y="5552123"/>
            <a:ext cx="4254595" cy="940751"/>
          </a:xfrm>
          <a:prstGeom prst="rect">
            <a:avLst/>
          </a:prstGeom>
          <a:noFill/>
          <a:ln>
            <a:solidFill>
              <a:srgbClr val="00849D"/>
            </a:solidFill>
          </a:ln>
        </p:spPr>
        <p:txBody>
          <a:bodyPr wrap="square" numCol="1" rtlCol="0">
            <a:normAutofit fontScale="92500" lnSpcReduction="10000"/>
          </a:bodyPr>
          <a:lstStyle/>
          <a:p>
            <a:pPr marL="180975" indent="-180975">
              <a:buFont typeface="Arial" panose="020B0604020202020204" pitchFamily="34" charset="0"/>
              <a:buChar char="•"/>
            </a:pPr>
            <a:r>
              <a:rPr kumimoji="1" lang="ja-JP" altLang="en-US" sz="1600" b="1" dirty="0">
                <a:solidFill>
                  <a:srgbClr val="0070C0"/>
                </a:solidFill>
              </a:rPr>
              <a:t>コロナ禍以降、全体会合はオンラインに</a:t>
            </a:r>
            <a:endParaRPr kumimoji="1"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オンラインでも</a:t>
            </a:r>
            <a:r>
              <a:rPr lang="en-US" altLang="ja-JP" sz="1600" b="1" dirty="0">
                <a:solidFill>
                  <a:srgbClr val="0070C0"/>
                </a:solidFill>
              </a:rPr>
              <a:t>sg</a:t>
            </a:r>
            <a:r>
              <a:rPr lang="ja-JP" altLang="en-US" sz="1600" b="1" dirty="0">
                <a:solidFill>
                  <a:srgbClr val="0070C0"/>
                </a:solidFill>
              </a:rPr>
              <a:t>活動をベースに活発に活動</a:t>
            </a:r>
            <a:endParaRPr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第</a:t>
            </a:r>
            <a:r>
              <a:rPr lang="en-US" altLang="ja-JP" sz="1600" b="1" dirty="0">
                <a:solidFill>
                  <a:srgbClr val="0070C0"/>
                </a:solidFill>
              </a:rPr>
              <a:t>26</a:t>
            </a:r>
            <a:r>
              <a:rPr lang="ja-JP" altLang="en-US" sz="1600" b="1" dirty="0">
                <a:solidFill>
                  <a:srgbClr val="0070C0"/>
                </a:solidFill>
              </a:rPr>
              <a:t>回より</a:t>
            </a:r>
            <a:r>
              <a:rPr kumimoji="1" lang="ja-JP" altLang="en-US" sz="1600" b="1" dirty="0">
                <a:solidFill>
                  <a:srgbClr val="0070C0"/>
                </a:solidFill>
              </a:rPr>
              <a:t>リアル・オンライン会合を開始</a:t>
            </a:r>
            <a:endParaRPr kumimoji="1" lang="en-US" altLang="ja-JP" sz="1600" b="1" dirty="0">
              <a:solidFill>
                <a:srgbClr val="0070C0"/>
              </a:solidFill>
            </a:endParaRPr>
          </a:p>
          <a:p>
            <a:pPr marL="180975" indent="-180975">
              <a:buFont typeface="Arial" panose="020B0604020202020204" pitchFamily="34" charset="0"/>
              <a:buChar char="•"/>
            </a:pPr>
            <a:r>
              <a:rPr kumimoji="1" lang="ja-JP" altLang="en-US" sz="1600" b="1" dirty="0">
                <a:solidFill>
                  <a:srgbClr val="0070C0"/>
                </a:solidFill>
              </a:rPr>
              <a:t>リアルでの活動活性化</a:t>
            </a:r>
          </a:p>
        </p:txBody>
      </p:sp>
      <p:sp>
        <p:nvSpPr>
          <p:cNvPr id="6" name="矢印: 下 5">
            <a:extLst>
              <a:ext uri="{FF2B5EF4-FFF2-40B4-BE49-F238E27FC236}">
                <a16:creationId xmlns:a16="http://schemas.microsoft.com/office/drawing/2014/main" id="{ED2810C2-558A-CE10-FAB6-47180A1E1C1F}"/>
              </a:ext>
            </a:extLst>
          </p:cNvPr>
          <p:cNvSpPr/>
          <p:nvPr/>
        </p:nvSpPr>
        <p:spPr bwMode="gray">
          <a:xfrm>
            <a:off x="7613581" y="4752606"/>
            <a:ext cx="173256" cy="219769"/>
          </a:xfrm>
          <a:prstGeom prst="down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186353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88821"/>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2243555072"/>
              </p:ext>
            </p:extLst>
          </p:nvPr>
        </p:nvGraphicFramePr>
        <p:xfrm>
          <a:off x="372978" y="1505780"/>
          <a:ext cx="11435091" cy="4815840"/>
        </p:xfrm>
        <a:graphic>
          <a:graphicData uri="http://schemas.openxmlformats.org/drawingml/2006/table">
            <a:tbl>
              <a:tblPr firstRow="1" bandRow="1"/>
              <a:tblGrid>
                <a:gridCol w="813984">
                  <a:extLst>
                    <a:ext uri="{9D8B030D-6E8A-4147-A177-3AD203B41FA5}">
                      <a16:colId xmlns:a16="http://schemas.microsoft.com/office/drawing/2014/main" val="1905099749"/>
                    </a:ext>
                  </a:extLst>
                </a:gridCol>
                <a:gridCol w="1230923">
                  <a:extLst>
                    <a:ext uri="{9D8B030D-6E8A-4147-A177-3AD203B41FA5}">
                      <a16:colId xmlns:a16="http://schemas.microsoft.com/office/drawing/2014/main" val="3818027622"/>
                    </a:ext>
                  </a:extLst>
                </a:gridCol>
                <a:gridCol w="8326315">
                  <a:extLst>
                    <a:ext uri="{9D8B030D-6E8A-4147-A177-3AD203B41FA5}">
                      <a16:colId xmlns:a16="http://schemas.microsoft.com/office/drawing/2014/main" val="3749632987"/>
                    </a:ext>
                  </a:extLst>
                </a:gridCol>
                <a:gridCol w="1063869">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2022/07/29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Open Source Program Office </a:t>
                      </a:r>
                      <a:r>
                        <a:rPr kumimoji="1" lang="ja-JP" altLang="en-US" sz="1600" dirty="0">
                          <a:latin typeface="+mn-ea"/>
                          <a:ea typeface="+mn-ea"/>
                        </a:rPr>
                        <a:t>立ち上げの背景</a:t>
                      </a:r>
                      <a:r>
                        <a:rPr kumimoji="1" lang="ja-JP" altLang="en-US" sz="1400" dirty="0">
                          <a:latin typeface="+mn-ea"/>
                          <a:ea typeface="+mn-ea"/>
                        </a:rPr>
                        <a:t>（サイバートラスト）</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SG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r h="241523">
                <a:tc>
                  <a:txBody>
                    <a:bodyPr/>
                    <a:lstStyle/>
                    <a:p>
                      <a:r>
                        <a:rPr kumimoji="1" lang="ja-JP" altLang="en-US" sz="1600" dirty="0"/>
                        <a:t>第</a:t>
                      </a:r>
                      <a:r>
                        <a:rPr kumimoji="1" lang="en-US" altLang="ja-JP" sz="1600" dirty="0"/>
                        <a:t>27</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2023/05/18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kumimoji="1" lang="en-US" altLang="ja-JP" sz="1600" dirty="0">
                          <a:latin typeface="+mn-ea"/>
                          <a:ea typeface="+mn-ea"/>
                        </a:rPr>
                        <a:t>OSS</a:t>
                      </a:r>
                      <a:r>
                        <a:rPr kumimoji="1" lang="ja-JP" altLang="en-US" sz="1600" dirty="0">
                          <a:latin typeface="+mn-ea"/>
                          <a:ea typeface="+mn-ea"/>
                        </a:rPr>
                        <a:t>鳥瞰図紹介、</a:t>
                      </a:r>
                      <a:r>
                        <a:rPr kumimoji="1" lang="en-US" altLang="ja-JP" sz="1600" dirty="0">
                          <a:latin typeface="+mn-ea"/>
                          <a:ea typeface="+mn-ea"/>
                        </a:rPr>
                        <a:t>FAQ SG </a:t>
                      </a:r>
                      <a:r>
                        <a:rPr kumimoji="1" lang="ja-JP" altLang="en-US" sz="1600" dirty="0">
                          <a:latin typeface="+mn-ea"/>
                          <a:ea typeface="+mn-ea"/>
                        </a:rPr>
                        <a:t>活動紹介、</a:t>
                      </a:r>
                      <a:r>
                        <a:rPr kumimoji="1" lang="en-US" altLang="ja-JP" sz="1600" dirty="0">
                          <a:latin typeface="+mn-ea"/>
                          <a:ea typeface="+mn-ea"/>
                        </a:rPr>
                        <a:t>SBOM SG </a:t>
                      </a:r>
                      <a:r>
                        <a:rPr kumimoji="1" lang="ja-JP" altLang="en-US" sz="1600" dirty="0">
                          <a:latin typeface="+mn-ea"/>
                          <a:ea typeface="+mn-ea"/>
                        </a:rPr>
                        <a:t>活動紹介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5164556"/>
                  </a:ext>
                </a:extLst>
              </a:tr>
              <a:tr h="241523">
                <a:tc>
                  <a:txBody>
                    <a:bodyPr/>
                    <a:lstStyle/>
                    <a:p>
                      <a:r>
                        <a:rPr kumimoji="1" lang="ja-JP" altLang="en-US" sz="1600" dirty="0"/>
                        <a:t>第</a:t>
                      </a:r>
                      <a:r>
                        <a:rPr kumimoji="1" lang="en-US" altLang="ja-JP" sz="1600" dirty="0"/>
                        <a:t>28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2023/07/11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コミュニティ活動と</a:t>
                      </a:r>
                      <a:r>
                        <a:rPr kumimoji="1" lang="en-US" altLang="ja-JP" sz="1600" dirty="0" err="1">
                          <a:latin typeface="+mn-ea"/>
                          <a:ea typeface="+mn-ea"/>
                        </a:rPr>
                        <a:t>OpenSSF</a:t>
                      </a:r>
                      <a:r>
                        <a:rPr kumimoji="1" lang="ja-JP" altLang="en-US" sz="1600" dirty="0">
                          <a:latin typeface="+mn-ea"/>
                          <a:ea typeface="+mn-ea"/>
                        </a:rPr>
                        <a:t>の</a:t>
                      </a:r>
                      <a:r>
                        <a:rPr kumimoji="1" lang="ja-JP" altLang="en-US" sz="1400" dirty="0">
                          <a:latin typeface="+mn-ea"/>
                          <a:ea typeface="+mn-ea"/>
                        </a:rPr>
                        <a:t>紹介 </a:t>
                      </a:r>
                      <a:r>
                        <a:rPr kumimoji="1" lang="en-US" altLang="ja-JP" sz="1400" dirty="0">
                          <a:latin typeface="+mn-ea"/>
                          <a:ea typeface="+mn-ea"/>
                        </a:rPr>
                        <a:t>(</a:t>
                      </a:r>
                      <a:r>
                        <a:rPr kumimoji="1" lang="ja-JP" altLang="en-US" sz="1400" dirty="0">
                          <a:latin typeface="+mn-ea"/>
                          <a:ea typeface="+mn-ea"/>
                        </a:rPr>
                        <a:t>日立製作所　中村さん</a:t>
                      </a:r>
                      <a:r>
                        <a:rPr kumimoji="1" lang="en-US" altLang="ja-JP" sz="1400" dirty="0">
                          <a:latin typeface="+mn-ea"/>
                          <a:ea typeface="+mn-ea"/>
                        </a:rPr>
                        <a:t>) </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教育サブグループの新教育教材について</a:t>
                      </a:r>
                      <a:r>
                        <a:rPr kumimoji="1" lang="ja-JP" altLang="en-US" sz="1400" dirty="0">
                          <a:latin typeface="+mn-ea"/>
                          <a:ea typeface="+mn-ea"/>
                        </a:rPr>
                        <a:t> </a:t>
                      </a:r>
                      <a:r>
                        <a:rPr kumimoji="1" lang="en-US" altLang="ja-JP" sz="1400" dirty="0">
                          <a:latin typeface="+mn-ea"/>
                          <a:ea typeface="+mn-ea"/>
                        </a:rPr>
                        <a:t>(</a:t>
                      </a:r>
                      <a:r>
                        <a:rPr kumimoji="1" lang="ja-JP" altLang="en-US" sz="1400" dirty="0">
                          <a:latin typeface="+mn-ea"/>
                          <a:ea typeface="+mn-ea"/>
                        </a:rPr>
                        <a:t>岩田さん</a:t>
                      </a:r>
                      <a:r>
                        <a:rPr kumimoji="1" lang="en-US" altLang="ja-JP" sz="1400" dirty="0">
                          <a:latin typeface="+mn-ea"/>
                          <a:ea typeface="+mn-ea"/>
                        </a:rPr>
                        <a:t>)</a:t>
                      </a:r>
                    </a:p>
                    <a:p>
                      <a:pPr marL="180975" indent="-180975">
                        <a:buFont typeface="Arial" panose="020B0604020202020204" pitchFamily="34" charset="0"/>
                        <a:buChar char="•"/>
                      </a:pPr>
                      <a:r>
                        <a:rPr kumimoji="1" lang="ja-JP" altLang="en-US" sz="1600" dirty="0">
                          <a:latin typeface="+mn-ea"/>
                          <a:ea typeface="+mn-ea"/>
                        </a:rPr>
                        <a:t>富士通での</a:t>
                      </a:r>
                      <a:r>
                        <a:rPr kumimoji="1" lang="en-US" altLang="ja-JP" sz="1600" dirty="0">
                          <a:latin typeface="+mn-ea"/>
                          <a:ea typeface="+mn-ea"/>
                        </a:rPr>
                        <a:t>OSS LICENSE</a:t>
                      </a:r>
                      <a:r>
                        <a:rPr kumimoji="1" lang="ja-JP" altLang="en-US" sz="1600" dirty="0">
                          <a:latin typeface="+mn-ea"/>
                          <a:ea typeface="+mn-ea"/>
                        </a:rPr>
                        <a:t>スキルの人材育成</a:t>
                      </a:r>
                      <a:r>
                        <a:rPr kumimoji="1" lang="ja-JP" altLang="en-US" sz="1400" dirty="0">
                          <a:latin typeface="+mn-ea"/>
                          <a:ea typeface="+mn-ea"/>
                        </a:rPr>
                        <a:t> </a:t>
                      </a:r>
                      <a:r>
                        <a:rPr kumimoji="1" lang="en-US" altLang="ja-JP" sz="1400" dirty="0">
                          <a:latin typeface="+mn-ea"/>
                          <a:ea typeface="+mn-ea"/>
                        </a:rPr>
                        <a:t>(</a:t>
                      </a:r>
                      <a:r>
                        <a:rPr kumimoji="1" lang="ja-JP" altLang="en-US" sz="1400" dirty="0">
                          <a:latin typeface="+mn-ea"/>
                          <a:ea typeface="+mn-ea"/>
                        </a:rPr>
                        <a:t>富士通　大内さん</a:t>
                      </a:r>
                      <a:r>
                        <a:rPr kumimoji="1" lang="en-US" altLang="ja-JP" sz="1400" dirty="0">
                          <a:latin typeface="+mn-ea"/>
                          <a:ea typeface="+mn-ea"/>
                        </a:rPr>
                        <a:t>)</a:t>
                      </a:r>
                      <a:endParaRPr kumimoji="1" lang="en-US" altLang="ja-JP"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65305"/>
                  </a:ext>
                </a:extLst>
              </a:tr>
              <a:tr h="241523">
                <a:tc>
                  <a:txBody>
                    <a:bodyPr/>
                    <a:lstStyle/>
                    <a:p>
                      <a:r>
                        <a:rPr kumimoji="1" lang="ja-JP" altLang="en-US" sz="1600" dirty="0"/>
                        <a:t>第</a:t>
                      </a:r>
                      <a:r>
                        <a:rPr kumimoji="1" lang="en-US" altLang="ja-JP" sz="1600" dirty="0"/>
                        <a:t>29</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2023/10/05</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ja-JP" altLang="en-US" sz="1600" dirty="0">
                          <a:latin typeface="+mn-ea"/>
                          <a:ea typeface="+mn-ea"/>
                        </a:rPr>
                        <a:t>ソシオネクスト、村田製作所の取り組み紹介</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ライトニングトーク</a:t>
                      </a:r>
                      <a:br>
                        <a:rPr kumimoji="1" lang="en-US" altLang="ja-JP" sz="1600" dirty="0">
                          <a:latin typeface="+mn-ea"/>
                          <a:ea typeface="+mn-ea"/>
                        </a:rPr>
                      </a:br>
                      <a:r>
                        <a:rPr kumimoji="1" lang="ja-JP" altLang="en-US" sz="1600" dirty="0">
                          <a:latin typeface="+mn-ea"/>
                          <a:ea typeface="+mn-ea"/>
                        </a:rPr>
                        <a:t>「</a:t>
                      </a:r>
                      <a:r>
                        <a:rPr kumimoji="1" lang="en-US" altLang="ja-JP" sz="1600" dirty="0">
                          <a:latin typeface="+mn-ea"/>
                          <a:ea typeface="+mn-ea"/>
                        </a:rPr>
                        <a:t>SBOM</a:t>
                      </a:r>
                      <a:r>
                        <a:rPr kumimoji="1" lang="ja-JP" altLang="en-US" sz="1600" dirty="0">
                          <a:latin typeface="+mn-ea"/>
                          <a:ea typeface="+mn-ea"/>
                        </a:rPr>
                        <a:t>対応、どうする？どうしてる？いま、社内はどんな状態？」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293800"/>
                  </a:ext>
                </a:extLst>
              </a:tr>
              <a:tr h="241523">
                <a:tc>
                  <a:txBody>
                    <a:bodyPr/>
                    <a:lstStyle/>
                    <a:p>
                      <a:r>
                        <a:rPr kumimoji="1" lang="ja-JP" altLang="en-US" sz="1600" dirty="0"/>
                        <a:t>第</a:t>
                      </a:r>
                      <a:r>
                        <a:rPr kumimoji="1" lang="en-US" altLang="ja-JP" sz="1600" dirty="0"/>
                        <a:t>30</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2024/02/28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SPDX membership</a:t>
                      </a:r>
                      <a:r>
                        <a:rPr kumimoji="1" lang="ja-JP" altLang="en-US" sz="1600" dirty="0">
                          <a:latin typeface="+mn-ea"/>
                          <a:ea typeface="+mn-ea"/>
                        </a:rPr>
                        <a:t>について</a:t>
                      </a:r>
                      <a:r>
                        <a:rPr kumimoji="1" lang="ja-JP" altLang="en-US" sz="1400" dirty="0">
                          <a:latin typeface="+mn-ea"/>
                          <a:ea typeface="+mn-ea"/>
                        </a:rPr>
                        <a:t> </a:t>
                      </a:r>
                      <a:r>
                        <a:rPr kumimoji="1" lang="en-US" altLang="ja-JP" sz="1400" dirty="0">
                          <a:latin typeface="+mn-ea"/>
                          <a:ea typeface="+mn-ea"/>
                        </a:rPr>
                        <a:t>(</a:t>
                      </a:r>
                      <a:r>
                        <a:rPr kumimoji="1" lang="ja-JP" altLang="en-US" sz="1400" dirty="0">
                          <a:latin typeface="+mn-ea"/>
                          <a:ea typeface="+mn-ea"/>
                        </a:rPr>
                        <a:t>ソニーグループ株式会社 小保田さん</a:t>
                      </a:r>
                      <a:r>
                        <a:rPr kumimoji="1" lang="en-US" altLang="ja-JP" sz="1400" dirty="0">
                          <a:latin typeface="+mn-ea"/>
                          <a:ea typeface="+mn-ea"/>
                        </a:rPr>
                        <a:t>)</a:t>
                      </a:r>
                    </a:p>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サプライチェーン上流 企業でのオープンソース活動 </a:t>
                      </a:r>
                      <a:r>
                        <a:rPr kumimoji="1" lang="en-US" altLang="ja-JP" sz="1400" dirty="0">
                          <a:latin typeface="+mn-ea"/>
                          <a:ea typeface="+mn-ea"/>
                        </a:rPr>
                        <a:t>(</a:t>
                      </a:r>
                      <a:r>
                        <a:rPr kumimoji="1" lang="ja-JP" altLang="en-US" sz="1400" dirty="0">
                          <a:latin typeface="+mn-ea"/>
                          <a:ea typeface="+mn-ea"/>
                        </a:rPr>
                        <a:t>サイバートラスト 鈴木さん、池田さん</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en-US" altLang="ja-JP" sz="1600" dirty="0">
                          <a:latin typeface="+mn-ea"/>
                          <a:ea typeface="+mn-ea"/>
                        </a:rPr>
                        <a:t>How We Navigate an Open Source Compliance and Contribution</a:t>
                      </a:r>
                      <a:r>
                        <a:rPr kumimoji="1" lang="ja-JP" altLang="en-US" sz="1400" dirty="0">
                          <a:latin typeface="+mn-ea"/>
                          <a:ea typeface="+mn-ea"/>
                        </a:rPr>
                        <a:t> </a:t>
                      </a:r>
                      <a:r>
                        <a:rPr kumimoji="1" lang="en-US" altLang="ja-JP" sz="1400" dirty="0">
                          <a:latin typeface="+mn-ea"/>
                          <a:ea typeface="+mn-ea"/>
                        </a:rPr>
                        <a:t>(</a:t>
                      </a:r>
                      <a:r>
                        <a:rPr kumimoji="1" lang="ja-JP" altLang="en-US" sz="1400" dirty="0">
                          <a:latin typeface="+mn-ea"/>
                          <a:ea typeface="+mn-ea"/>
                        </a:rPr>
                        <a:t>ソニーセミコンダクタソリューションズ 下村さん、飯田さん</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6718122"/>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1170821"/>
          </a:xfrm>
        </p:spPr>
        <p:txBody>
          <a:bodyPr/>
          <a:lstStyle/>
          <a:p>
            <a:pPr marL="0" indent="0">
              <a:buNone/>
            </a:pPr>
            <a:r>
              <a:rPr lang="en-US" altLang="ja-JP" sz="2400" b="1" dirty="0">
                <a:latin typeface="+mn-ea"/>
                <a:ea typeface="+mn-ea"/>
              </a:rPr>
              <a:t>Japan WG</a:t>
            </a:r>
            <a:r>
              <a:rPr lang="ja-JP" altLang="en-US" sz="2400" b="1" dirty="0">
                <a:latin typeface="+mn-ea"/>
                <a:ea typeface="+mn-ea"/>
              </a:rPr>
              <a:t> 活動をきっかけに、</a:t>
            </a:r>
            <a:r>
              <a:rPr kumimoji="1" lang="ja-JP" altLang="en-US" sz="2400" b="1" dirty="0">
                <a:latin typeface="+mn-ea"/>
                <a:ea typeface="+mn-ea"/>
              </a:rPr>
              <a:t>オープンソース に参加しませんか</a:t>
            </a:r>
            <a:endParaRPr kumimoji="1" lang="en-US" altLang="ja-JP" sz="2400" b="1" dirty="0">
              <a:latin typeface="+mn-ea"/>
              <a:ea typeface="+mn-ea"/>
            </a:endParaRPr>
          </a:p>
          <a:p>
            <a:pPr marL="0" indent="0">
              <a:buNone/>
            </a:pPr>
            <a:r>
              <a:rPr lang="en-US" altLang="ja-JP" sz="1800" dirty="0">
                <a:latin typeface="+mn-ea"/>
                <a:ea typeface="+mn-ea"/>
              </a:rPr>
              <a:t>※</a:t>
            </a:r>
            <a:r>
              <a:rPr lang="ja-JP" altLang="en-US" sz="1800" dirty="0">
                <a:latin typeface="+mn-ea"/>
                <a:ea typeface="+mn-ea"/>
              </a:rPr>
              <a:t>ニューストピックや会合のアナウンス等のフォーマルな案内は主に</a:t>
            </a:r>
            <a:r>
              <a:rPr lang="en-US" altLang="ja-JP" sz="1800" dirty="0">
                <a:latin typeface="+mn-ea"/>
                <a:ea typeface="+mn-ea"/>
              </a:rPr>
              <a:t>ML</a:t>
            </a:r>
            <a:r>
              <a:rPr lang="ja-JP" altLang="en-US" sz="1800" dirty="0">
                <a:latin typeface="+mn-ea"/>
                <a:ea typeface="+mn-ea"/>
              </a:rPr>
              <a:t>、</a:t>
            </a:r>
            <a:endParaRPr lang="en-US" altLang="ja-JP" sz="1800" dirty="0">
              <a:latin typeface="+mn-ea"/>
              <a:ea typeface="+mn-ea"/>
            </a:endParaRPr>
          </a:p>
          <a:p>
            <a:pPr marL="0" indent="0">
              <a:buNone/>
            </a:pPr>
            <a:r>
              <a:rPr lang="ja-JP" altLang="en-US" sz="1800" dirty="0">
                <a:latin typeface="+mn-ea"/>
                <a:ea typeface="+mn-ea"/>
              </a:rPr>
              <a:t>　</a:t>
            </a:r>
            <a:r>
              <a:rPr lang="ja-JP" altLang="en-US" sz="1800" b="1" u="sng" dirty="0">
                <a:latin typeface="+mn-ea"/>
                <a:ea typeface="+mn-ea"/>
              </a:rPr>
              <a:t>日頃のカジュアルな</a:t>
            </a:r>
            <a:r>
              <a:rPr kumimoji="1" lang="ja-JP" altLang="en-US" sz="1800" b="1" u="sng" dirty="0">
                <a:latin typeface="+mn-ea"/>
                <a:ea typeface="+mn-ea"/>
              </a:rPr>
              <a:t>情報共有やコミュニケーションは主に</a:t>
            </a:r>
            <a:r>
              <a:rPr kumimoji="1" lang="en-US" altLang="ja-JP" sz="1800" b="1" u="sng" dirty="0">
                <a:latin typeface="+mn-ea"/>
                <a:ea typeface="+mn-ea"/>
              </a:rPr>
              <a:t>Slack</a:t>
            </a:r>
            <a:r>
              <a:rPr kumimoji="1" lang="ja-JP" altLang="en-US" sz="1800" b="1" u="sng" dirty="0">
                <a:latin typeface="+mn-ea"/>
                <a:ea typeface="+mn-ea"/>
              </a:rPr>
              <a:t>で行っています</a:t>
            </a:r>
            <a:r>
              <a:rPr kumimoji="1" lang="ja-JP" altLang="en-US" sz="1800" dirty="0">
                <a:latin typeface="+mn-ea"/>
                <a:ea typeface="+mn-ea"/>
              </a:rPr>
              <a:t>。</a:t>
            </a:r>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442871369"/>
              </p:ext>
            </p:extLst>
          </p:nvPr>
        </p:nvGraphicFramePr>
        <p:xfrm>
          <a:off x="933010" y="2510436"/>
          <a:ext cx="9423973" cy="3798401"/>
        </p:xfrm>
        <a:graphic>
          <a:graphicData uri="http://schemas.openxmlformats.org/drawingml/2006/table">
            <a:tbl>
              <a:tblPr firstRow="1" bandRow="1">
                <a:tableStyleId>{2D5ABB26-0587-4C30-8999-92F81FD0307C}</a:tableStyleId>
              </a:tblPr>
              <a:tblGrid>
                <a:gridCol w="2228201">
                  <a:extLst>
                    <a:ext uri="{9D8B030D-6E8A-4147-A177-3AD203B41FA5}">
                      <a16:colId xmlns:a16="http://schemas.microsoft.com/office/drawing/2014/main" val="3035973476"/>
                    </a:ext>
                  </a:extLst>
                </a:gridCol>
                <a:gridCol w="7195772">
                  <a:extLst>
                    <a:ext uri="{9D8B030D-6E8A-4147-A177-3AD203B41FA5}">
                      <a16:colId xmlns:a16="http://schemas.microsoft.com/office/drawing/2014/main" val="2128274504"/>
                    </a:ext>
                  </a:extLst>
                </a:gridCol>
              </a:tblGrid>
              <a:tr h="40809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76701">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76701">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376701">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5"/>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818243199"/>
                  </a:ext>
                </a:extLst>
              </a:tr>
              <a:tr h="376701">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6"/>
                        </a:rPr>
                        <a:t>japan-sg-faq</a:t>
                      </a:r>
                      <a:r>
                        <a:rPr lang="en-US" altLang="ja-JP" sz="1800" b="1" dirty="0">
                          <a:latin typeface="+mn-lt"/>
                          <a:ea typeface="+mn-ea"/>
                          <a:hlinkClick r:id="rId6"/>
                        </a:rPr>
                        <a:t>+subscribe</a:t>
                      </a:r>
                      <a:r>
                        <a:rPr lang="en-US" altLang="ja-JP" sz="1800" b="1" dirty="0">
                          <a:latin typeface="+mn-lt"/>
                          <a:hlinkClick r:id="rId6"/>
                        </a:rPr>
                        <a:t>@lists.openchainproject.org</a:t>
                      </a:r>
                      <a:endParaRPr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01115403"/>
                  </a:ext>
                </a:extLst>
              </a:tr>
              <a:tr h="376701">
                <a:tc>
                  <a:txBody>
                    <a:bodyPr/>
                    <a:lstStyle/>
                    <a:p>
                      <a:r>
                        <a:rPr kumimoji="1" lang="en-US" altLang="ja-JP" sz="1800" b="1" dirty="0">
                          <a:latin typeface="+mn-lt"/>
                        </a:rPr>
                        <a:t>Education</a:t>
                      </a:r>
                      <a:r>
                        <a:rPr kumimoji="1" lang="ja-JP" altLang="en-US" sz="1800" b="1" dirty="0">
                          <a:latin typeface="+mn-lt"/>
                        </a:rPr>
                        <a:t> </a:t>
                      </a:r>
                      <a:r>
                        <a:rPr kumimoji="1" lang="en-US" altLang="ja-JP" sz="1800" b="1" dirty="0">
                          <a:latin typeface="+mn-lt"/>
                        </a:rPr>
                        <a:t>SG</a:t>
                      </a:r>
                      <a:r>
                        <a:rPr kumimoji="1" lang="ja-JP" altLang="en-US" sz="1800" b="1" dirty="0">
                          <a:latin typeface="+mn-lt"/>
                        </a:rPr>
                        <a:t> </a:t>
                      </a:r>
                      <a:r>
                        <a:rPr kumimoji="1" lang="en-US" altLang="ja-JP" sz="1800" b="1" dirty="0">
                          <a:latin typeface="+mn-lt"/>
                        </a:rPr>
                        <a:t>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7"/>
                        </a:rPr>
                        <a:t>japan-sg-education+subscribe@lists.openchainproject.org</a:t>
                      </a:r>
                      <a:endParaRPr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949776966"/>
                  </a:ext>
                </a:extLst>
              </a:tr>
              <a:tr h="376701">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a:buFont typeface="Arial" panose="020B0604020202020204" pitchFamily="34" charset="0"/>
                        <a:buNone/>
                      </a:pPr>
                      <a:r>
                        <a:rPr lang="en-US" altLang="ja-JP" sz="1800" b="1" i="0" u="none" strike="noStrike" dirty="0">
                          <a:solidFill>
                            <a:srgbClr val="267CB9"/>
                          </a:solidFill>
                          <a:effectLst/>
                          <a:latin typeface="Noto Sans" panose="020B0502040504020204" pitchFamily="34" charset="0"/>
                          <a:hlinkClick r:id="rId8"/>
                        </a:rPr>
                        <a:t>japan-sg-sbom+subscribe@lists.openchainproject.org</a:t>
                      </a:r>
                      <a:endParaRPr lang="ja-JP" altLang="en-US" sz="1800" b="1" i="0" dirty="0">
                        <a:solidFill>
                          <a:srgbClr val="727272"/>
                        </a:solidFill>
                        <a:effectLst/>
                        <a:latin typeface="Noto Sans" panose="020B0502040504020204" pitchFamily="34" charset="0"/>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376701">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i="0" u="none" strike="noStrike" dirty="0">
                          <a:solidFill>
                            <a:srgbClr val="267CB9"/>
                          </a:solidFill>
                          <a:effectLst/>
                          <a:latin typeface="Noto Sans" panose="020B0502040504020204" pitchFamily="34" charset="0"/>
                          <a:hlinkClick r:id="rId9"/>
                        </a:rPr>
                        <a:t>japan-sg-automation+subscribe@lists.openchainproject.org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376701">
                <a:tc>
                  <a:txBody>
                    <a:bodyPr/>
                    <a:lstStyle/>
                    <a:p>
                      <a:r>
                        <a:rPr kumimoji="1" lang="en-US" altLang="ja-JP" sz="1800" b="1" dirty="0">
                          <a:latin typeface="+mn-lt"/>
                        </a:rPr>
                        <a:t>OSPO</a:t>
                      </a:r>
                      <a:r>
                        <a:rPr kumimoji="1" lang="ja-JP" altLang="en-US" sz="1800" b="1" dirty="0">
                          <a:latin typeface="+mn-lt"/>
                        </a:rPr>
                        <a:t> </a:t>
                      </a:r>
                      <a:r>
                        <a:rPr kumimoji="1" lang="en-US" altLang="ja-JP" sz="1800" b="1" dirty="0">
                          <a:latin typeface="+mn-lt"/>
                        </a:rPr>
                        <a:t>SG</a:t>
                      </a:r>
                      <a:r>
                        <a:rPr kumimoji="1" lang="ja-JP" altLang="en-US" sz="1800" b="1" dirty="0">
                          <a:latin typeface="+mn-lt"/>
                        </a:rPr>
                        <a:t> </a:t>
                      </a:r>
                      <a:r>
                        <a:rPr kumimoji="1" lang="en-US" altLang="ja-JP" sz="1800" b="1" dirty="0">
                          <a:latin typeface="+mn-lt"/>
                        </a:rPr>
                        <a:t>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10"/>
                        </a:rPr>
                        <a:t>japan-sg-ospo+subscribe@lists.openchainproject.org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87546487"/>
                  </a:ext>
                </a:extLst>
              </a:tr>
              <a:tr h="376701">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100" b="1" dirty="0">
                          <a:latin typeface="+mn-lt"/>
                          <a:hlinkClick r:id="rId11"/>
                        </a:rPr>
                        <a:t>https://join.slack.com/t/openchain-japanwg/shared_invite/zt-2f9lbstd0-D__Jkfs_kwnyGhD0x7tTkw</a:t>
                      </a:r>
                      <a:endParaRPr lang="en-US" altLang="ja-JP" sz="11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107693850"/>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2"/>
          <a:stretch>
            <a:fillRect/>
          </a:stretch>
        </p:blipFill>
        <p:spPr>
          <a:xfrm>
            <a:off x="10240434" y="106025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341078"/>
            <a:ext cx="237748" cy="2567354"/>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632638" y="4365915"/>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latin typeface="游ゴシック" panose="020B0400000000000000" pitchFamily="50" charset="-128"/>
                <a:ea typeface="游ゴシック" panose="020B0400000000000000" pitchFamily="50" charset="-128"/>
              </a:rPr>
              <a:t>　ありがとうございました</a:t>
            </a:r>
            <a:endParaRPr kumimoji="1" lang="ja-JP" altLang="en-US" sz="36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6" name="図 5">
            <a:extLst>
              <a:ext uri="{FF2B5EF4-FFF2-40B4-BE49-F238E27FC236}">
                <a16:creationId xmlns:a16="http://schemas.microsoft.com/office/drawing/2014/main" id="{E76DBC4C-37C3-250A-87A9-509CAE55DA44}"/>
              </a:ext>
            </a:extLst>
          </p:cNvPr>
          <p:cNvPicPr>
            <a:picLocks noChangeAspect="1"/>
          </p:cNvPicPr>
          <p:nvPr/>
        </p:nvPicPr>
        <p:blipFill>
          <a:blip r:embed="rId2"/>
          <a:stretch>
            <a:fillRect/>
          </a:stretch>
        </p:blipFill>
        <p:spPr>
          <a:xfrm>
            <a:off x="264135" y="3019845"/>
            <a:ext cx="4157416" cy="2280221"/>
          </a:xfrm>
          <a:prstGeom prst="rect">
            <a:avLst/>
          </a:prstGeom>
          <a:noFill/>
          <a:ln>
            <a:solidFill>
              <a:srgbClr val="0070C0"/>
            </a:solidFill>
          </a:ln>
        </p:spPr>
      </p:pic>
      <p:pic>
        <p:nvPicPr>
          <p:cNvPr id="18" name="図 17">
            <a:extLst>
              <a:ext uri="{FF2B5EF4-FFF2-40B4-BE49-F238E27FC236}">
                <a16:creationId xmlns:a16="http://schemas.microsoft.com/office/drawing/2014/main" id="{70A0A743-0B91-D671-344A-B98D09E12889}"/>
              </a:ext>
            </a:extLst>
          </p:cNvPr>
          <p:cNvPicPr>
            <a:picLocks noChangeAspect="1"/>
          </p:cNvPicPr>
          <p:nvPr/>
        </p:nvPicPr>
        <p:blipFill>
          <a:blip r:embed="rId3"/>
          <a:stretch>
            <a:fillRect/>
          </a:stretch>
        </p:blipFill>
        <p:spPr>
          <a:xfrm>
            <a:off x="1769596" y="3744445"/>
            <a:ext cx="4157417" cy="2338547"/>
          </a:xfrm>
          <a:prstGeom prst="rect">
            <a:avLst/>
          </a:prstGeom>
          <a:noFill/>
          <a:ln>
            <a:solidFill>
              <a:srgbClr val="0070C0"/>
            </a:solidFill>
          </a:ln>
        </p:spPr>
      </p:pic>
      <p:pic>
        <p:nvPicPr>
          <p:cNvPr id="23" name="図 22">
            <a:extLst>
              <a:ext uri="{FF2B5EF4-FFF2-40B4-BE49-F238E27FC236}">
                <a16:creationId xmlns:a16="http://schemas.microsoft.com/office/drawing/2014/main" id="{136C0E4F-02A6-8F46-3665-37A812BEFD42}"/>
              </a:ext>
            </a:extLst>
          </p:cNvPr>
          <p:cNvPicPr>
            <a:picLocks noChangeAspect="1"/>
          </p:cNvPicPr>
          <p:nvPr/>
        </p:nvPicPr>
        <p:blipFill>
          <a:blip r:embed="rId4"/>
          <a:stretch>
            <a:fillRect/>
          </a:stretch>
        </p:blipFill>
        <p:spPr>
          <a:xfrm>
            <a:off x="4763524" y="3000887"/>
            <a:ext cx="4157417" cy="2338547"/>
          </a:xfrm>
          <a:prstGeom prst="rect">
            <a:avLst/>
          </a:prstGeom>
          <a:noFill/>
          <a:ln>
            <a:solidFill>
              <a:srgbClr val="0070C0"/>
            </a:solidFill>
          </a:ln>
        </p:spPr>
      </p:pic>
      <p:pic>
        <p:nvPicPr>
          <p:cNvPr id="25" name="図 24">
            <a:extLst>
              <a:ext uri="{FF2B5EF4-FFF2-40B4-BE49-F238E27FC236}">
                <a16:creationId xmlns:a16="http://schemas.microsoft.com/office/drawing/2014/main" id="{9BE923A6-6482-F93C-F3D5-21606D61A310}"/>
              </a:ext>
            </a:extLst>
          </p:cNvPr>
          <p:cNvPicPr>
            <a:picLocks noChangeAspect="1"/>
          </p:cNvPicPr>
          <p:nvPr/>
        </p:nvPicPr>
        <p:blipFill>
          <a:blip r:embed="rId5"/>
          <a:stretch>
            <a:fillRect/>
          </a:stretch>
        </p:blipFill>
        <p:spPr>
          <a:xfrm>
            <a:off x="7722079" y="3828765"/>
            <a:ext cx="4157417" cy="2338547"/>
          </a:xfrm>
          <a:prstGeom prst="rect">
            <a:avLst/>
          </a:prstGeom>
          <a:noFill/>
          <a:ln>
            <a:solidFill>
              <a:srgbClr val="0070C0"/>
            </a:solidFill>
          </a:ln>
        </p:spPr>
      </p:pic>
      <p:sp>
        <p:nvSpPr>
          <p:cNvPr id="26" name="テキスト ボックス 25">
            <a:extLst>
              <a:ext uri="{FF2B5EF4-FFF2-40B4-BE49-F238E27FC236}">
                <a16:creationId xmlns:a16="http://schemas.microsoft.com/office/drawing/2014/main" id="{1DA91B82-D525-03E2-F431-34B1B832EDB7}"/>
              </a:ext>
            </a:extLst>
          </p:cNvPr>
          <p:cNvSpPr txBox="1"/>
          <p:nvPr/>
        </p:nvSpPr>
        <p:spPr>
          <a:xfrm>
            <a:off x="8920941" y="6205266"/>
            <a:ext cx="1955811" cy="338554"/>
          </a:xfrm>
          <a:prstGeom prst="rect">
            <a:avLst/>
          </a:prstGeom>
          <a:solidFill>
            <a:srgbClr val="FFFFCC">
              <a:alpha val="50196"/>
            </a:srgbClr>
          </a:solidFill>
        </p:spPr>
        <p:txBody>
          <a:bodyPr wrap="square" rtlCol="0">
            <a:spAutoFit/>
          </a:bodyPr>
          <a:lstStyle/>
          <a:p>
            <a:r>
              <a:rPr lang="ja-JP" altLang="en-US" sz="1600" dirty="0"/>
              <a:t>④ 下にスクロール</a:t>
            </a:r>
            <a:endParaRPr kumimoji="1" lang="ja-JP" altLang="en-US" sz="1600" dirty="0"/>
          </a:p>
        </p:txBody>
      </p:sp>
      <p:sp>
        <p:nvSpPr>
          <p:cNvPr id="27" name="テキスト ボックス 26">
            <a:extLst>
              <a:ext uri="{FF2B5EF4-FFF2-40B4-BE49-F238E27FC236}">
                <a16:creationId xmlns:a16="http://schemas.microsoft.com/office/drawing/2014/main" id="{8C63FBC4-77ED-BFC9-203C-711304881978}"/>
              </a:ext>
            </a:extLst>
          </p:cNvPr>
          <p:cNvSpPr txBox="1"/>
          <p:nvPr/>
        </p:nvSpPr>
        <p:spPr>
          <a:xfrm>
            <a:off x="241476" y="2488991"/>
            <a:ext cx="3634526" cy="338554"/>
          </a:xfrm>
          <a:prstGeom prst="rect">
            <a:avLst/>
          </a:prstGeom>
          <a:solidFill>
            <a:srgbClr val="FFFFCC">
              <a:alpha val="50196"/>
            </a:srgbClr>
          </a:solidFill>
        </p:spPr>
        <p:txBody>
          <a:bodyPr wrap="square" rtlCol="0">
            <a:spAutoFit/>
          </a:bodyPr>
          <a:lstStyle/>
          <a:p>
            <a:r>
              <a:rPr lang="ja-JP" altLang="en-US" sz="1600" dirty="0"/>
              <a:t>① </a:t>
            </a:r>
            <a:r>
              <a:rPr kumimoji="1" lang="en-US" altLang="ja-JP" sz="1600" dirty="0"/>
              <a:t>Linux Foundation </a:t>
            </a:r>
            <a:r>
              <a:rPr kumimoji="1" lang="ja-JP" altLang="en-US" sz="1600" dirty="0"/>
              <a:t>のホームページ</a:t>
            </a:r>
          </a:p>
        </p:txBody>
      </p:sp>
      <p:sp>
        <p:nvSpPr>
          <p:cNvPr id="28" name="テキスト ボックス 27">
            <a:extLst>
              <a:ext uri="{FF2B5EF4-FFF2-40B4-BE49-F238E27FC236}">
                <a16:creationId xmlns:a16="http://schemas.microsoft.com/office/drawing/2014/main" id="{DE832D92-7FCE-0001-EC74-8FA32043EA1B}"/>
              </a:ext>
            </a:extLst>
          </p:cNvPr>
          <p:cNvSpPr txBox="1"/>
          <p:nvPr/>
        </p:nvSpPr>
        <p:spPr>
          <a:xfrm>
            <a:off x="1759923" y="6094049"/>
            <a:ext cx="4849107" cy="338554"/>
          </a:xfrm>
          <a:prstGeom prst="rect">
            <a:avLst/>
          </a:prstGeom>
          <a:solidFill>
            <a:srgbClr val="FFFFCC">
              <a:alpha val="50196"/>
            </a:srgbClr>
          </a:solidFill>
        </p:spPr>
        <p:txBody>
          <a:bodyPr wrap="square" rtlCol="0">
            <a:spAutoFit/>
          </a:bodyPr>
          <a:lstStyle/>
          <a:p>
            <a:r>
              <a:rPr kumimoji="1" lang="ja-JP" altLang="en-US" sz="1600" dirty="0"/>
              <a:t>②</a:t>
            </a:r>
            <a:r>
              <a:rPr lang="ja-JP" altLang="en-US" sz="1600" dirty="0"/>
              <a:t>下にスクロールし</a:t>
            </a:r>
            <a:r>
              <a:rPr lang="en-US" altLang="ja-JP" sz="1600" dirty="0"/>
              <a:t>”SEE ALL PROJECTS”</a:t>
            </a:r>
            <a:r>
              <a:rPr lang="ja-JP" altLang="en-US" sz="1600" dirty="0"/>
              <a:t>をクリック</a:t>
            </a:r>
            <a:endParaRPr lang="en-US" altLang="ja-JP" sz="1600" dirty="0"/>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flipV="1">
            <a:off x="3848304" y="5578295"/>
            <a:ext cx="0" cy="589017"/>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D2B2E97-3AC0-62D6-5F6F-10E1426691E3}"/>
              </a:ext>
            </a:extLst>
          </p:cNvPr>
          <p:cNvSpPr txBox="1"/>
          <p:nvPr/>
        </p:nvSpPr>
        <p:spPr>
          <a:xfrm>
            <a:off x="4943691" y="2567351"/>
            <a:ext cx="4969574" cy="338554"/>
          </a:xfrm>
          <a:prstGeom prst="rect">
            <a:avLst/>
          </a:prstGeom>
          <a:solidFill>
            <a:srgbClr val="FFFFCC">
              <a:alpha val="50196"/>
            </a:srgbClr>
          </a:solidFill>
        </p:spPr>
        <p:txBody>
          <a:bodyPr wrap="square" rtlCol="0">
            <a:spAutoFit/>
          </a:bodyPr>
          <a:lstStyle/>
          <a:p>
            <a:r>
              <a:rPr kumimoji="1" lang="ja-JP" altLang="en-US" sz="1600" dirty="0"/>
              <a:t>③</a:t>
            </a:r>
            <a:r>
              <a:rPr kumimoji="1" lang="en-US" altLang="ja-JP" sz="1600" dirty="0"/>
              <a:t>”Open Source &amp; Compliance Best Practices”</a:t>
            </a:r>
            <a:r>
              <a:rPr kumimoji="1" lang="ja-JP" altLang="en-US" sz="1600" dirty="0"/>
              <a:t>を選択</a:t>
            </a:r>
            <a:endParaRPr kumimoji="1" lang="en-US" altLang="ja-JP" sz="1600" dirty="0"/>
          </a:p>
        </p:txBody>
      </p:sp>
      <p:sp>
        <p:nvSpPr>
          <p:cNvPr id="9" name="角丸四角形 9">
            <a:extLst>
              <a:ext uri="{FF2B5EF4-FFF2-40B4-BE49-F238E27FC236}">
                <a16:creationId xmlns:a16="http://schemas.microsoft.com/office/drawing/2014/main" id="{D9588158-046A-45D6-9595-0B251C8F8C2C}"/>
              </a:ext>
            </a:extLst>
          </p:cNvPr>
          <p:cNvSpPr/>
          <p:nvPr/>
        </p:nvSpPr>
        <p:spPr>
          <a:xfrm>
            <a:off x="10570063" y="5578295"/>
            <a:ext cx="525285" cy="515754"/>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33" name="正方形/長方形 32">
            <a:extLst>
              <a:ext uri="{FF2B5EF4-FFF2-40B4-BE49-F238E27FC236}">
                <a16:creationId xmlns:a16="http://schemas.microsoft.com/office/drawing/2014/main" id="{D50BB46B-DEA0-C5DF-D413-7854B205BC4E}"/>
              </a:ext>
            </a:extLst>
          </p:cNvPr>
          <p:cNvSpPr/>
          <p:nvPr/>
        </p:nvSpPr>
        <p:spPr>
          <a:xfrm>
            <a:off x="1331339" y="2693151"/>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6"/>
              </a:rPr>
              <a:t>https://www.linuxfoundation.org/</a:t>
            </a:r>
            <a:endParaRPr lang="ja-JP" altLang="en-US" sz="1600" dirty="0">
              <a:latin typeface="Segoe UI" panose="020B0502040204020203" pitchFamily="34" charset="0"/>
              <a:cs typeface="Segoe UI" panose="020B0502040204020203" pitchFamily="34" charset="0"/>
            </a:endParaRPr>
          </a:p>
        </p:txBody>
      </p:sp>
      <p:cxnSp>
        <p:nvCxnSpPr>
          <p:cNvPr id="34" name="直線コネクタ 33">
            <a:extLst>
              <a:ext uri="{FF2B5EF4-FFF2-40B4-BE49-F238E27FC236}">
                <a16:creationId xmlns:a16="http://schemas.microsoft.com/office/drawing/2014/main" id="{C31342E9-C43B-9326-B17A-97996C9D4B24}"/>
              </a:ext>
            </a:extLst>
          </p:cNvPr>
          <p:cNvCxnSpPr>
            <a:cxnSpLocks/>
          </p:cNvCxnSpPr>
          <p:nvPr/>
        </p:nvCxnSpPr>
        <p:spPr>
          <a:xfrm flipH="1">
            <a:off x="7164371" y="2862428"/>
            <a:ext cx="1640264" cy="1046841"/>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2828</Words>
  <Application>Microsoft Office PowerPoint</Application>
  <PresentationFormat>ワイド画面</PresentationFormat>
  <Paragraphs>643</Paragraphs>
  <Slides>32</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BIZ UDPゴシック</vt:lpstr>
      <vt:lpstr>Meiryo UI</vt:lpstr>
      <vt:lpstr>游ゴシック</vt:lpstr>
      <vt:lpstr>Arial</vt:lpstr>
      <vt:lpstr>Noto Sans</vt:lpstr>
      <vt:lpstr>Segoe UI</vt:lpstr>
      <vt:lpstr>Segoe UI Light</vt:lpstr>
      <vt:lpstr>Wingdings</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2023-09-30T03:42:42Z</dcterms:created>
  <dcterms:modified xsi:type="dcterms:W3CDTF">2024-05-21T05:08:59Z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2024-03-07T04:17:56Z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7f1bcf1d-5070-4d2d-96c5-6b70a7b8205c</vt:lpwstr>
  </property>
  <property fmtid="{D5CDD505-2E9C-101B-9397-08002B2CF9AE}" pid="8" name="MSIP_Label_1f8e20e6-048a-4bad-a26b-318dd1cd4d47_ContentBits">
    <vt:lpwstr>0</vt:lpwstr>
  </property>
</Properties>
</file>